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 id="2147483663" r:id="rId3"/>
  </p:sldMasterIdLst>
  <p:notesMasterIdLst>
    <p:notesMasterId r:id="rId38"/>
  </p:notesMasterIdLst>
  <p:sldIdLst>
    <p:sldId id="256" r:id="rId4"/>
    <p:sldId id="301" r:id="rId5"/>
    <p:sldId id="282" r:id="rId6"/>
    <p:sldId id="257" r:id="rId7"/>
    <p:sldId id="259" r:id="rId8"/>
    <p:sldId id="260" r:id="rId9"/>
    <p:sldId id="261" r:id="rId10"/>
    <p:sldId id="272" r:id="rId11"/>
    <p:sldId id="271" r:id="rId12"/>
    <p:sldId id="278" r:id="rId13"/>
    <p:sldId id="281" r:id="rId14"/>
    <p:sldId id="279" r:id="rId15"/>
    <p:sldId id="280" r:id="rId16"/>
    <p:sldId id="277"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2" r:id="rId36"/>
    <p:sldId id="303" r:id="rId3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B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04"/>
    <p:restoredTop sz="75489" autoAdjust="0"/>
  </p:normalViewPr>
  <p:slideViewPr>
    <p:cSldViewPr snapToGrid="0" snapToObjects="1">
      <p:cViewPr varScale="1">
        <p:scale>
          <a:sx n="52" d="100"/>
          <a:sy n="52" d="100"/>
        </p:scale>
        <p:origin x="1356" y="44"/>
      </p:cViewPr>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87EF-0553-42DF-893A-91C634DE6385}" type="datetimeFigureOut">
              <a:rPr lang="nl-NL" smtClean="0"/>
              <a:t>4-1-2020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0F0D5-052A-4191-8EA4-C346C2E5734C}" type="slidenum">
              <a:rPr lang="nl-NL" smtClean="0"/>
              <a:t>‹nr.›</a:t>
            </a:fld>
            <a:endParaRPr lang="nl-NL"/>
          </a:p>
        </p:txBody>
      </p:sp>
    </p:spTree>
    <p:extLst>
      <p:ext uri="{BB962C8B-B14F-4D97-AF65-F5344CB8AC3E}">
        <p14:creationId xmlns:p14="http://schemas.microsoft.com/office/powerpoint/2010/main" val="154836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a:t>
            </a:fld>
            <a:endParaRPr lang="nl-NL"/>
          </a:p>
        </p:txBody>
      </p:sp>
    </p:spTree>
    <p:extLst>
      <p:ext uri="{BB962C8B-B14F-4D97-AF65-F5344CB8AC3E}">
        <p14:creationId xmlns:p14="http://schemas.microsoft.com/office/powerpoint/2010/main" val="3785675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12</a:t>
            </a:fld>
            <a:endParaRPr lang="nl-NL"/>
          </a:p>
        </p:txBody>
      </p:sp>
    </p:spTree>
    <p:extLst>
      <p:ext uri="{BB962C8B-B14F-4D97-AF65-F5344CB8AC3E}">
        <p14:creationId xmlns:p14="http://schemas.microsoft.com/office/powerpoint/2010/main" val="20363250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13</a:t>
            </a:fld>
            <a:endParaRPr lang="nl-NL"/>
          </a:p>
        </p:txBody>
      </p:sp>
    </p:spTree>
    <p:extLst>
      <p:ext uri="{BB962C8B-B14F-4D97-AF65-F5344CB8AC3E}">
        <p14:creationId xmlns:p14="http://schemas.microsoft.com/office/powerpoint/2010/main" val="3127569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Font typeface="+mj-lt"/>
              <a:buAutoNum type="arabicPeriod"/>
            </a:pPr>
            <a:r>
              <a:rPr lang="nl-NL" sz="1200" b="0" i="0" kern="1200" dirty="0" smtClean="0">
                <a:solidFill>
                  <a:schemeClr val="tx1"/>
                </a:solidFill>
                <a:effectLst/>
                <a:latin typeface="+mn-lt"/>
                <a:ea typeface="+mn-ea"/>
                <a:cs typeface="+mn-cs"/>
              </a:rPr>
              <a:t>Een </a:t>
            </a:r>
            <a:r>
              <a:rPr lang="nl-NL" sz="1200" b="1" i="0" kern="1200" dirty="0" err="1" smtClean="0">
                <a:solidFill>
                  <a:schemeClr val="tx1"/>
                </a:solidFill>
                <a:effectLst/>
                <a:latin typeface="+mn-lt"/>
                <a:ea typeface="+mn-ea"/>
                <a:cs typeface="+mn-cs"/>
              </a:rPr>
              <a:t>geinduceerde</a:t>
            </a:r>
            <a:r>
              <a:rPr lang="nl-NL" sz="1200" b="1" i="0" kern="1200" dirty="0" smtClean="0">
                <a:solidFill>
                  <a:schemeClr val="tx1"/>
                </a:solidFill>
                <a:effectLst/>
                <a:latin typeface="+mn-lt"/>
                <a:ea typeface="+mn-ea"/>
                <a:cs typeface="+mn-cs"/>
              </a:rPr>
              <a:t> ovulatie</a:t>
            </a:r>
            <a:r>
              <a:rPr lang="nl-NL" sz="1200" b="0" i="0" kern="1200" dirty="0" smtClean="0">
                <a:solidFill>
                  <a:schemeClr val="tx1"/>
                </a:solidFill>
                <a:effectLst/>
                <a:latin typeface="+mn-lt"/>
                <a:ea typeface="+mn-ea"/>
                <a:cs typeface="+mn-cs"/>
              </a:rPr>
              <a:t> wil zeggen dat de eisprong wordt veroorzaakt door prikkeling van de vaginawand (dekking)</a:t>
            </a:r>
          </a:p>
          <a:p>
            <a:pPr marL="228600" indent="-228600">
              <a:buFont typeface="+mj-lt"/>
              <a:buAutoNum type="arabicPeriod"/>
            </a:pPr>
            <a:r>
              <a:rPr lang="nl-NL" baseline="0" dirty="0" smtClean="0"/>
              <a:t>Dat zijn vissen en amfibieën</a:t>
            </a:r>
          </a:p>
          <a:p>
            <a:pPr marL="228600" indent="-228600">
              <a:buFont typeface="+mj-lt"/>
              <a:buAutoNum type="arabicPeriod"/>
            </a:pPr>
            <a:r>
              <a:rPr lang="nl-NL" baseline="0" dirty="0" smtClean="0"/>
              <a:t>Als honden gekoppeld staan dan is de dekking geslaagd. Het zwellichaam van de reu zwelt op en blijft vastzitten in de teef. Dit zorgt ervoor dat de sperma er niet uit kan lopen</a:t>
            </a:r>
          </a:p>
          <a:p>
            <a:pPr marL="228600" indent="-228600">
              <a:buFont typeface="+mj-lt"/>
              <a:buAutoNum type="arabicPeriod"/>
            </a:pPr>
            <a:r>
              <a:rPr lang="nl-NL" baseline="0" dirty="0" smtClean="0"/>
              <a:t>Vogels paren middels de cloaca, bij mannetjes stulpt deze uit en raakt de cloaca van het vrouwtje. Sperma komt rechtstreeks in de eileider bij </a:t>
            </a:r>
            <a:r>
              <a:rPr lang="nl-NL" baseline="0" smtClean="0"/>
              <a:t>het vrouwtje</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14</a:t>
            </a:fld>
            <a:endParaRPr lang="nl-NL"/>
          </a:p>
        </p:txBody>
      </p:sp>
    </p:spTree>
    <p:extLst>
      <p:ext uri="{BB962C8B-B14F-4D97-AF65-F5344CB8AC3E}">
        <p14:creationId xmlns:p14="http://schemas.microsoft.com/office/powerpoint/2010/main" val="3864977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70192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Foto </a:t>
            </a:r>
            <a:r>
              <a:rPr lang="nl-NL" dirty="0" err="1" smtClean="0"/>
              <a:t>rechtenvrij</a:t>
            </a:r>
            <a:r>
              <a:rPr lang="nl-NL" dirty="0" smtClean="0"/>
              <a:t> https://pixabay.com/nl/kat-katje-kittens-nest-2471092/</a:t>
            </a: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0493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Afbeelding kat uit wikiwijs</a:t>
            </a: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35109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2755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07893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43892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444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70927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50234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7896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34652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92512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35475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61764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97350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96409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25060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r>
              <a:rPr lang="nl-NL" dirty="0" smtClean="0"/>
              <a:t>Nee dit klopt niet, bij vogels spreken we van broeden en uitkomen eieren</a:t>
            </a:r>
          </a:p>
          <a:p>
            <a:pPr marL="228600" indent="-228600">
              <a:buAutoNum type="arabicPeriod"/>
            </a:pPr>
            <a:r>
              <a:rPr lang="nl-NL" dirty="0" smtClean="0"/>
              <a:t>Dit is juist, de dieren zijn al verder ontwikkelt dan nestblijvers. Ze kunnen al zien, ruiken, horen en lopen.</a:t>
            </a:r>
            <a:endParaRPr lang="nl-NL" baseline="0" dirty="0" smtClean="0"/>
          </a:p>
          <a:p>
            <a:pPr marL="228600" indent="-228600">
              <a:buAutoNum type="arabicPeriod"/>
            </a:pPr>
            <a:r>
              <a:rPr lang="nl-NL" baseline="0" dirty="0" smtClean="0"/>
              <a:t>Dit klopt niet. Vissen hebben 3 manieren van jongen op de wereld zetten, middels eieren leggen, eierlevendbarend en levendbarend</a:t>
            </a:r>
          </a:p>
          <a:p>
            <a:pPr marL="228600" indent="-228600">
              <a:buAutoNum type="arabicPeriod"/>
            </a:pPr>
            <a:endParaRPr lang="nl-NL" baseline="0" dirty="0" smtClean="0"/>
          </a:p>
          <a:p>
            <a:pPr marL="228600" indent="-228600">
              <a:buAutoNum type="arabicPeriod"/>
            </a:pPr>
            <a:endParaRPr lang="nl-NL" baseline="0" dirty="0" smtClean="0"/>
          </a:p>
          <a:p>
            <a:pPr marL="0" indent="0">
              <a:buNone/>
            </a:pPr>
            <a:r>
              <a:rPr lang="nl-NL" baseline="0" dirty="0" smtClean="0"/>
              <a:t>Foto </a:t>
            </a:r>
            <a:r>
              <a:rPr lang="nl-NL" baseline="0" dirty="0" err="1" smtClean="0"/>
              <a:t>rechtenvrij</a:t>
            </a:r>
            <a:r>
              <a:rPr lang="nl-NL" baseline="0" dirty="0" smtClean="0"/>
              <a:t> https://pixabay.com/nl/matrijs-paard-liefde-voor-dieren-2601823/</a:t>
            </a: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5628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4</a:t>
            </a:fld>
            <a:endParaRPr lang="nl-NL"/>
          </a:p>
        </p:txBody>
      </p:sp>
    </p:spTree>
    <p:extLst>
      <p:ext uri="{BB962C8B-B14F-4D97-AF65-F5344CB8AC3E}">
        <p14:creationId xmlns:p14="http://schemas.microsoft.com/office/powerpoint/2010/main" val="29409695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81919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70F0D5-052A-4191-8EA4-C346C2E5734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851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Afbeelding kat uit wikiwijs</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6</a:t>
            </a:fld>
            <a:endParaRPr lang="nl-NL"/>
          </a:p>
        </p:txBody>
      </p:sp>
    </p:spTree>
    <p:extLst>
      <p:ext uri="{BB962C8B-B14F-4D97-AF65-F5344CB8AC3E}">
        <p14:creationId xmlns:p14="http://schemas.microsoft.com/office/powerpoint/2010/main" val="3303245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7</a:t>
            </a:fld>
            <a:endParaRPr lang="nl-NL"/>
          </a:p>
        </p:txBody>
      </p:sp>
    </p:spTree>
    <p:extLst>
      <p:ext uri="{BB962C8B-B14F-4D97-AF65-F5344CB8AC3E}">
        <p14:creationId xmlns:p14="http://schemas.microsoft.com/office/powerpoint/2010/main" val="4093730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8</a:t>
            </a:fld>
            <a:endParaRPr lang="nl-NL"/>
          </a:p>
        </p:txBody>
      </p:sp>
    </p:spTree>
    <p:extLst>
      <p:ext uri="{BB962C8B-B14F-4D97-AF65-F5344CB8AC3E}">
        <p14:creationId xmlns:p14="http://schemas.microsoft.com/office/powerpoint/2010/main" val="3801909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9</a:t>
            </a:fld>
            <a:endParaRPr lang="nl-NL"/>
          </a:p>
        </p:txBody>
      </p:sp>
    </p:spTree>
    <p:extLst>
      <p:ext uri="{BB962C8B-B14F-4D97-AF65-F5344CB8AC3E}">
        <p14:creationId xmlns:p14="http://schemas.microsoft.com/office/powerpoint/2010/main" val="1071577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10</a:t>
            </a:fld>
            <a:endParaRPr lang="nl-NL"/>
          </a:p>
        </p:txBody>
      </p:sp>
    </p:spTree>
    <p:extLst>
      <p:ext uri="{BB962C8B-B14F-4D97-AF65-F5344CB8AC3E}">
        <p14:creationId xmlns:p14="http://schemas.microsoft.com/office/powerpoint/2010/main" val="3782551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11</a:t>
            </a:fld>
            <a:endParaRPr lang="nl-NL"/>
          </a:p>
        </p:txBody>
      </p:sp>
    </p:spTree>
    <p:extLst>
      <p:ext uri="{BB962C8B-B14F-4D97-AF65-F5344CB8AC3E}">
        <p14:creationId xmlns:p14="http://schemas.microsoft.com/office/powerpoint/2010/main" val="39853727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59379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4-1-2020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76084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4-1-2020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641085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4-1-2020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37313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4-1-2020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4053656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106784373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247839219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586814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4-1-2020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0612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4-1-2020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02620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4-1-2020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3747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73C2C0E-B441-429A-A2E5-A434B4231498}" type="datetimeFigureOut">
              <a:rPr lang="nl-NL" smtClean="0"/>
              <a:t>4-1-2020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48307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73C2C0E-B441-429A-A2E5-A434B4231498}" type="datetimeFigureOut">
              <a:rPr lang="nl-NL" smtClean="0"/>
              <a:t>4-1-2020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1713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73C2C0E-B441-429A-A2E5-A434B4231498}" type="datetimeFigureOut">
              <a:rPr lang="nl-NL" smtClean="0"/>
              <a:t>4-1-2020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69777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3C2C0E-B441-429A-A2E5-A434B4231498}" type="datetimeFigureOut">
              <a:rPr lang="nl-NL" smtClean="0"/>
              <a:t>4-1-2020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413344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1.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4.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4-1-2020</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7812404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C2C0E-B441-429A-A2E5-A434B4231498}" type="datetimeFigureOut">
              <a:rPr lang="nl-NL" smtClean="0"/>
              <a:t>4-1-2020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8CCB8-0802-4FCC-A2D6-CAC58A356F53}" type="slidenum">
              <a:rPr lang="nl-NL" smtClean="0"/>
              <a:t>‹nr.›</a:t>
            </a:fld>
            <a:endParaRPr lang="nl-NL"/>
          </a:p>
        </p:txBody>
      </p:sp>
    </p:spTree>
    <p:extLst>
      <p:ext uri="{BB962C8B-B14F-4D97-AF65-F5344CB8AC3E}">
        <p14:creationId xmlns:p14="http://schemas.microsoft.com/office/powerpoint/2010/main" val="39604598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4-1-2020</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3526676396"/>
      </p:ext>
    </p:extLst>
  </p:cSld>
  <p:clrMap bg1="lt1" tx1="dk1" bg2="lt2" tx2="dk2" accent1="accent1" accent2="accent2" accent3="accent3" accent4="accent4" accent5="accent5" accent6="accent6" hlink="hlink" folHlink="folHlink"/>
  <p:sldLayoutIdLst>
    <p:sldLayoutId id="2147483664" r:id="rId1"/>
    <p:sldLayoutId id="2147483665"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ZU0qHLS4x1w"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EsEjrmqhvvw"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8000" y="653616"/>
            <a:ext cx="11190514" cy="1886384"/>
          </a:xfrm>
        </p:spPr>
        <p:txBody>
          <a:bodyPr>
            <a:normAutofit/>
          </a:bodyPr>
          <a:lstStyle/>
          <a:p>
            <a:r>
              <a:rPr lang="en-US" sz="4800" b="1" dirty="0" err="1" smtClean="0"/>
              <a:t>Natuurlijke</a:t>
            </a:r>
            <a:r>
              <a:rPr lang="en-US" sz="4800" b="1" dirty="0" smtClean="0"/>
              <a:t> </a:t>
            </a:r>
            <a:r>
              <a:rPr lang="en-US" sz="4800" b="1" dirty="0" err="1"/>
              <a:t>v</a:t>
            </a:r>
            <a:r>
              <a:rPr lang="en-US" sz="4800" b="1" dirty="0" err="1" smtClean="0"/>
              <a:t>oortplanting</a:t>
            </a:r>
            <a:r>
              <a:rPr lang="en-US" sz="4800" b="1" dirty="0" smtClean="0"/>
              <a:t> </a:t>
            </a:r>
            <a:r>
              <a:rPr lang="en-US" sz="4800" b="1" dirty="0" err="1" smtClean="0"/>
              <a:t>en</a:t>
            </a:r>
            <a:r>
              <a:rPr lang="en-US" sz="4800" b="1" dirty="0" smtClean="0"/>
              <a:t> </a:t>
            </a:r>
            <a:r>
              <a:rPr lang="en-US" sz="4800" b="1" dirty="0" err="1" smtClean="0"/>
              <a:t>anatomie</a:t>
            </a:r>
            <a:endParaRPr lang="nl-NL" sz="4800" b="1" dirty="0"/>
          </a:p>
        </p:txBody>
      </p:sp>
      <p:sp>
        <p:nvSpPr>
          <p:cNvPr id="3" name="Ondertitel 2"/>
          <p:cNvSpPr>
            <a:spLocks noGrp="1"/>
          </p:cNvSpPr>
          <p:nvPr>
            <p:ph type="subTitle" idx="1"/>
          </p:nvPr>
        </p:nvSpPr>
        <p:spPr/>
        <p:txBody>
          <a:bodyPr>
            <a:normAutofit/>
          </a:bodyPr>
          <a:lstStyle/>
          <a:p>
            <a:r>
              <a:rPr lang="en-US" sz="2800" b="1" dirty="0" err="1" smtClean="0"/>
              <a:t>Hoofdstuk</a:t>
            </a:r>
            <a:r>
              <a:rPr lang="en-US" sz="2800" b="1" dirty="0" smtClean="0"/>
              <a:t> </a:t>
            </a:r>
            <a:r>
              <a:rPr lang="en-US" sz="2800" b="1" dirty="0" smtClean="0"/>
              <a:t>3 </a:t>
            </a:r>
            <a:r>
              <a:rPr lang="en-US" sz="2800" b="1" dirty="0" err="1" smtClean="0"/>
              <a:t>en</a:t>
            </a:r>
            <a:r>
              <a:rPr lang="en-US" sz="2800" b="1" dirty="0" smtClean="0"/>
              <a:t> 4 </a:t>
            </a:r>
            <a:endParaRPr lang="en-US" sz="2800" b="1" dirty="0" smtClean="0"/>
          </a:p>
          <a:p>
            <a:r>
              <a:rPr lang="nl-NL" sz="3200" dirty="0" smtClean="0"/>
              <a:t>Voorbereiding voor de toets</a:t>
            </a:r>
            <a:endParaRPr lang="nl-NL" sz="3200" dirty="0"/>
          </a:p>
        </p:txBody>
      </p:sp>
    </p:spTree>
    <p:extLst>
      <p:ext uri="{BB962C8B-B14F-4D97-AF65-F5344CB8AC3E}">
        <p14:creationId xmlns:p14="http://schemas.microsoft.com/office/powerpoint/2010/main" val="1958275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26646"/>
          </a:xfrm>
        </p:spPr>
        <p:txBody>
          <a:bodyPr>
            <a:normAutofit/>
          </a:bodyPr>
          <a:lstStyle/>
          <a:p>
            <a:r>
              <a:rPr lang="en-US" dirty="0" smtClean="0"/>
              <a:t>3.6 </a:t>
            </a:r>
            <a:r>
              <a:rPr lang="en-US" dirty="0" err="1" smtClean="0"/>
              <a:t>Cavia</a:t>
            </a:r>
            <a:r>
              <a:rPr lang="en-US" dirty="0" smtClean="0"/>
              <a:t> </a:t>
            </a:r>
            <a:r>
              <a:rPr lang="en-US" dirty="0" err="1" smtClean="0"/>
              <a:t>en</a:t>
            </a:r>
            <a:r>
              <a:rPr lang="en-US" dirty="0" smtClean="0"/>
              <a:t> hamster</a:t>
            </a:r>
            <a:endParaRPr lang="nl-NL" dirty="0"/>
          </a:p>
        </p:txBody>
      </p:sp>
      <p:sp>
        <p:nvSpPr>
          <p:cNvPr id="3" name="Tijdelijke aanduiding voor inhoud 2"/>
          <p:cNvSpPr>
            <a:spLocks noGrp="1"/>
          </p:cNvSpPr>
          <p:nvPr>
            <p:ph idx="1"/>
          </p:nvPr>
        </p:nvSpPr>
        <p:spPr>
          <a:xfrm>
            <a:off x="838200" y="1690688"/>
            <a:ext cx="10515600" cy="4486275"/>
          </a:xfrm>
        </p:spPr>
        <p:txBody>
          <a:bodyPr>
            <a:normAutofit lnSpcReduction="10000"/>
          </a:bodyPr>
          <a:lstStyle/>
          <a:p>
            <a:r>
              <a:rPr lang="nl-NL" dirty="0" smtClean="0"/>
              <a:t>Cavia</a:t>
            </a:r>
          </a:p>
          <a:p>
            <a:pPr lvl="1" indent="-423863">
              <a:buFont typeface="Arial" panose="020B0604020202020204" pitchFamily="34" charset="0"/>
              <a:buChar char="•"/>
            </a:pPr>
            <a:r>
              <a:rPr lang="nl-NL" dirty="0" smtClean="0"/>
              <a:t>Beer in groep met zeugjes</a:t>
            </a:r>
          </a:p>
          <a:p>
            <a:pPr lvl="1" indent="-423863">
              <a:buFont typeface="Arial" panose="020B0604020202020204" pitchFamily="34" charset="0"/>
              <a:buChar char="•"/>
            </a:pPr>
            <a:r>
              <a:rPr lang="nl-NL" dirty="0" smtClean="0"/>
              <a:t>Dekking zelden waargenomen en verloopt snel</a:t>
            </a:r>
          </a:p>
          <a:p>
            <a:pPr lvl="1" indent="-423863">
              <a:buFont typeface="Arial" panose="020B0604020202020204" pitchFamily="34" charset="0"/>
              <a:buChar char="•"/>
            </a:pPr>
            <a:r>
              <a:rPr lang="nl-NL" dirty="0" err="1" smtClean="0"/>
              <a:t>Dekprop</a:t>
            </a:r>
            <a:r>
              <a:rPr lang="nl-NL" dirty="0" smtClean="0"/>
              <a:t> sluit de vagina af</a:t>
            </a:r>
          </a:p>
          <a:p>
            <a:pPr lvl="1" indent="-423863">
              <a:buFont typeface="Arial" panose="020B0604020202020204" pitchFamily="34" charset="0"/>
              <a:buChar char="•"/>
            </a:pPr>
            <a:r>
              <a:rPr lang="nl-NL" dirty="0" smtClean="0"/>
              <a:t>Als zeugje niet gedekt wil worden loopt ze weg</a:t>
            </a:r>
          </a:p>
          <a:p>
            <a:pPr marL="261937" lvl="1" indent="0">
              <a:buNone/>
            </a:pPr>
            <a:endParaRPr lang="nl-NL" dirty="0" smtClean="0"/>
          </a:p>
          <a:p>
            <a:r>
              <a:rPr lang="nl-NL" dirty="0" smtClean="0"/>
              <a:t>Hamster</a:t>
            </a:r>
          </a:p>
          <a:p>
            <a:pPr lvl="1" indent="-423863">
              <a:buFont typeface="Arial" panose="020B0604020202020204" pitchFamily="34" charset="0"/>
              <a:buChar char="•"/>
            </a:pPr>
            <a:r>
              <a:rPr lang="nl-NL" dirty="0" smtClean="0"/>
              <a:t>Paring verloopt erg snel</a:t>
            </a:r>
          </a:p>
          <a:p>
            <a:pPr lvl="1" indent="-423863">
              <a:buFont typeface="Arial" panose="020B0604020202020204" pitchFamily="34" charset="0"/>
              <a:buChar char="•"/>
            </a:pPr>
            <a:r>
              <a:rPr lang="nl-NL" dirty="0" smtClean="0"/>
              <a:t>Mannetje achtervolgt vrouwtje</a:t>
            </a:r>
          </a:p>
          <a:p>
            <a:pPr lvl="1" indent="-423863">
              <a:buFont typeface="Arial" panose="020B0604020202020204" pitchFamily="34" charset="0"/>
              <a:buChar char="•"/>
            </a:pPr>
            <a:r>
              <a:rPr lang="nl-NL" dirty="0" smtClean="0"/>
              <a:t>Ze kunnen ruzie maken, beetje ruzie is niet erg</a:t>
            </a:r>
          </a:p>
          <a:p>
            <a:pPr lvl="1" indent="-423863">
              <a:buFont typeface="Arial" panose="020B0604020202020204" pitchFamily="34" charset="0"/>
              <a:buChar char="•"/>
            </a:pPr>
            <a:r>
              <a:rPr lang="nl-NL" dirty="0" smtClean="0"/>
              <a:t>Als vrouwtje paringsbereid is vertoont ze sta-reflex </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296799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3. Paring </a:t>
            </a:r>
            <a:r>
              <a:rPr lang="en-US" dirty="0" err="1"/>
              <a:t>en</a:t>
            </a:r>
            <a:r>
              <a:rPr lang="en-US" dirty="0"/>
              <a:t> </a:t>
            </a:r>
            <a:r>
              <a:rPr lang="en-US" dirty="0" err="1"/>
              <a:t>bevruchting</a:t>
            </a:r>
            <a:endParaRPr lang="nl-NL" dirty="0"/>
          </a:p>
        </p:txBody>
      </p:sp>
    </p:spTree>
    <p:extLst>
      <p:ext uri="{BB962C8B-B14F-4D97-AF65-F5344CB8AC3E}">
        <p14:creationId xmlns:p14="http://schemas.microsoft.com/office/powerpoint/2010/main" val="1594803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236662"/>
          </a:xfrm>
        </p:spPr>
        <p:txBody>
          <a:bodyPr>
            <a:normAutofit/>
          </a:bodyPr>
          <a:lstStyle/>
          <a:p>
            <a:r>
              <a:rPr lang="en-US" dirty="0" smtClean="0"/>
              <a:t>3.6 </a:t>
            </a:r>
            <a:r>
              <a:rPr lang="en-US" dirty="0" err="1" smtClean="0"/>
              <a:t>Cavia</a:t>
            </a:r>
            <a:r>
              <a:rPr lang="en-US" dirty="0" smtClean="0"/>
              <a:t> </a:t>
            </a:r>
            <a:r>
              <a:rPr lang="en-US" dirty="0" err="1" smtClean="0"/>
              <a:t>en</a:t>
            </a:r>
            <a:r>
              <a:rPr lang="en-US" dirty="0" smtClean="0"/>
              <a:t> hamster</a:t>
            </a:r>
            <a:endParaRPr lang="nl-NL" dirty="0"/>
          </a:p>
        </p:txBody>
      </p:sp>
      <p:sp>
        <p:nvSpPr>
          <p:cNvPr id="3" name="Tijdelijke aanduiding voor inhoud 2"/>
          <p:cNvSpPr>
            <a:spLocks noGrp="1"/>
          </p:cNvSpPr>
          <p:nvPr>
            <p:ph idx="1"/>
          </p:nvPr>
        </p:nvSpPr>
        <p:spPr/>
        <p:txBody>
          <a:bodyPr>
            <a:normAutofit/>
          </a:bodyPr>
          <a:lstStyle/>
          <a:p>
            <a:r>
              <a:rPr lang="nl-NL" dirty="0" smtClean="0"/>
              <a:t>Anatomie zaadcel</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296799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3. Paring </a:t>
            </a:r>
            <a:r>
              <a:rPr lang="en-US" dirty="0" err="1"/>
              <a:t>en</a:t>
            </a:r>
            <a:r>
              <a:rPr lang="en-US" dirty="0"/>
              <a:t> </a:t>
            </a:r>
            <a:r>
              <a:rPr lang="en-US" dirty="0" err="1"/>
              <a:t>bevruchting</a:t>
            </a:r>
            <a:endParaRPr lang="nl-NL" dirty="0"/>
          </a:p>
        </p:txBody>
      </p:sp>
      <p:pic>
        <p:nvPicPr>
          <p:cNvPr id="11" name="Afbeelding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6200" y="2628900"/>
            <a:ext cx="4419600" cy="3324225"/>
          </a:xfrm>
          <a:prstGeom prst="rect">
            <a:avLst/>
          </a:prstGeom>
        </p:spPr>
      </p:pic>
      <p:sp>
        <p:nvSpPr>
          <p:cNvPr id="12" name="Rechthoekige toelichting 11"/>
          <p:cNvSpPr/>
          <p:nvPr/>
        </p:nvSpPr>
        <p:spPr>
          <a:xfrm>
            <a:off x="916305" y="4638675"/>
            <a:ext cx="2354580" cy="1314450"/>
          </a:xfrm>
          <a:prstGeom prst="wedgeRectCallout">
            <a:avLst>
              <a:gd name="adj1" fmla="val 134992"/>
              <a:gd name="adj2" fmla="val -109"/>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nl-NL" dirty="0" smtClean="0"/>
              <a:t>Zaadcel zwemt met zweepstaart naar eileider bevruchting eicel</a:t>
            </a:r>
            <a:endParaRPr lang="nl-NL" dirty="0"/>
          </a:p>
        </p:txBody>
      </p:sp>
      <p:sp>
        <p:nvSpPr>
          <p:cNvPr id="13" name="Rechthoekige toelichting 12"/>
          <p:cNvSpPr/>
          <p:nvPr/>
        </p:nvSpPr>
        <p:spPr>
          <a:xfrm>
            <a:off x="1276350" y="3040380"/>
            <a:ext cx="2091690" cy="902970"/>
          </a:xfrm>
          <a:prstGeom prst="wedgeRectCallout">
            <a:avLst>
              <a:gd name="adj1" fmla="val 203211"/>
              <a:gd name="adj2" fmla="val -3117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nl-NL" dirty="0" smtClean="0"/>
              <a:t>Kop van de zaadcel bevat DNA. </a:t>
            </a:r>
            <a:endParaRPr lang="nl-NL" dirty="0"/>
          </a:p>
        </p:txBody>
      </p:sp>
      <p:sp>
        <p:nvSpPr>
          <p:cNvPr id="14" name="Rechthoekige toelichting 13"/>
          <p:cNvSpPr/>
          <p:nvPr/>
        </p:nvSpPr>
        <p:spPr>
          <a:xfrm>
            <a:off x="8921115" y="4291012"/>
            <a:ext cx="2183130" cy="1211580"/>
          </a:xfrm>
          <a:prstGeom prst="wedgeRectCallout">
            <a:avLst>
              <a:gd name="adj1" fmla="val -166907"/>
              <a:gd name="adj2" fmla="val -4504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nl-NL" dirty="0" smtClean="0"/>
              <a:t>Middenstuk zaadcel zitten mitochondriën die energie leveren aan de staart</a:t>
            </a:r>
            <a:endParaRPr lang="nl-NL" dirty="0"/>
          </a:p>
        </p:txBody>
      </p:sp>
      <p:sp>
        <p:nvSpPr>
          <p:cNvPr id="15" name="Rechthoekige toelichting 14"/>
          <p:cNvSpPr/>
          <p:nvPr/>
        </p:nvSpPr>
        <p:spPr>
          <a:xfrm>
            <a:off x="8921115" y="2591435"/>
            <a:ext cx="2415540" cy="1165860"/>
          </a:xfrm>
          <a:prstGeom prst="wedgeRectCallout">
            <a:avLst>
              <a:gd name="adj1" fmla="val -104114"/>
              <a:gd name="adj2" fmla="val -19853"/>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nl-NL" dirty="0" smtClean="0"/>
              <a:t>Puntje van de kop bevat enzymen die eiwitmantel van eicel op kan lossen</a:t>
            </a:r>
            <a:endParaRPr lang="nl-NL" dirty="0"/>
          </a:p>
        </p:txBody>
      </p:sp>
    </p:spTree>
    <p:extLst>
      <p:ext uri="{BB962C8B-B14F-4D97-AF65-F5344CB8AC3E}">
        <p14:creationId xmlns:p14="http://schemas.microsoft.com/office/powerpoint/2010/main" val="1863962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smtClean="0"/>
              <a:t>3.7 </a:t>
            </a:r>
            <a:r>
              <a:rPr lang="en-US" dirty="0" err="1" smtClean="0"/>
              <a:t>Vogels</a:t>
            </a:r>
            <a:endParaRPr lang="nl-NL" dirty="0"/>
          </a:p>
        </p:txBody>
      </p:sp>
      <p:sp>
        <p:nvSpPr>
          <p:cNvPr id="3" name="Tijdelijke aanduiding voor inhoud 2"/>
          <p:cNvSpPr>
            <a:spLocks noGrp="1"/>
          </p:cNvSpPr>
          <p:nvPr>
            <p:ph idx="1"/>
          </p:nvPr>
        </p:nvSpPr>
        <p:spPr/>
        <p:txBody>
          <a:bodyPr>
            <a:normAutofit/>
          </a:bodyPr>
          <a:lstStyle/>
          <a:p>
            <a:r>
              <a:rPr lang="nl-NL" dirty="0" smtClean="0"/>
              <a:t>Verloop paring vogels</a:t>
            </a:r>
          </a:p>
          <a:p>
            <a:pPr lvl="1" indent="-423863">
              <a:buFont typeface="Arial" panose="020B0604020202020204" pitchFamily="34" charset="0"/>
              <a:buChar char="•"/>
            </a:pPr>
            <a:r>
              <a:rPr lang="nl-NL" dirty="0" smtClean="0">
                <a:hlinkClick r:id="rId3"/>
              </a:rPr>
              <a:t>Baltsgedrag </a:t>
            </a:r>
            <a:r>
              <a:rPr lang="nl-NL" dirty="0" smtClean="0"/>
              <a:t>vooraf aan paring</a:t>
            </a:r>
          </a:p>
          <a:p>
            <a:pPr lvl="1" indent="-423863">
              <a:buFont typeface="Arial" panose="020B0604020202020204" pitchFamily="34" charset="0"/>
              <a:buChar char="•"/>
            </a:pPr>
            <a:r>
              <a:rPr lang="nl-NL" dirty="0" smtClean="0"/>
              <a:t>Bij paring raken cloaca van man en vrouw elkaar</a:t>
            </a:r>
          </a:p>
          <a:p>
            <a:pPr lvl="1" indent="-423863">
              <a:buFont typeface="Arial" panose="020B0604020202020204" pitchFamily="34" charset="0"/>
              <a:buChar char="•"/>
            </a:pPr>
            <a:r>
              <a:rPr lang="nl-NL" dirty="0" smtClean="0"/>
              <a:t>Sperma komt rechtstreeks in eileider</a:t>
            </a:r>
          </a:p>
          <a:p>
            <a:pPr lvl="1" indent="-423863">
              <a:buFont typeface="Arial" panose="020B0604020202020204" pitchFamily="34" charset="0"/>
              <a:buChar char="•"/>
            </a:pPr>
            <a:r>
              <a:rPr lang="nl-NL" dirty="0" smtClean="0"/>
              <a:t>Watervogels hebben mannetjes wel een penis</a:t>
            </a:r>
          </a:p>
          <a:p>
            <a:pPr lvl="1" indent="-423863">
              <a:buFont typeface="Arial" panose="020B0604020202020204" pitchFamily="34" charset="0"/>
              <a:buChar char="•"/>
            </a:pPr>
            <a:r>
              <a:rPr lang="nl-NL" dirty="0" smtClean="0"/>
              <a:t>Vrouwtjes kunnen verdrinken tijdens paring</a:t>
            </a:r>
          </a:p>
          <a:p>
            <a:pPr lvl="1" indent="-423863">
              <a:buFont typeface="Arial" panose="020B0604020202020204" pitchFamily="34" charset="0"/>
              <a:buChar char="•"/>
            </a:pPr>
            <a:r>
              <a:rPr lang="nl-NL" dirty="0" smtClean="0"/>
              <a:t>Gierzwaluwen paren vliegend</a:t>
            </a:r>
          </a:p>
          <a:p>
            <a:pPr lvl="1" indent="-423863">
              <a:buFont typeface="Arial" panose="020B0604020202020204" pitchFamily="34" charset="0"/>
              <a:buChar char="•"/>
            </a:pPr>
            <a:r>
              <a:rPr lang="nl-NL" dirty="0" smtClean="0"/>
              <a:t>Vrouwtje slaat sperma van man op (2 weken)</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296799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3. Paring </a:t>
            </a:r>
            <a:r>
              <a:rPr lang="en-US" dirty="0" err="1"/>
              <a:t>en</a:t>
            </a:r>
            <a:r>
              <a:rPr lang="en-US" dirty="0"/>
              <a:t> </a:t>
            </a:r>
            <a:r>
              <a:rPr lang="en-US" dirty="0" err="1"/>
              <a:t>bevruchting</a:t>
            </a:r>
            <a:endParaRPr lang="nl-NL" dirty="0"/>
          </a:p>
        </p:txBody>
      </p:sp>
    </p:spTree>
    <p:extLst>
      <p:ext uri="{BB962C8B-B14F-4D97-AF65-F5344CB8AC3E}">
        <p14:creationId xmlns:p14="http://schemas.microsoft.com/office/powerpoint/2010/main" val="180455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11480" y="723471"/>
            <a:ext cx="10942320" cy="1325563"/>
          </a:xfrm>
        </p:spPr>
        <p:txBody>
          <a:bodyPr>
            <a:normAutofit/>
          </a:bodyPr>
          <a:lstStyle/>
          <a:p>
            <a:r>
              <a:rPr lang="en-US" dirty="0" smtClean="0"/>
              <a:t>3.8 </a:t>
            </a:r>
            <a:r>
              <a:rPr lang="en-US" dirty="0" err="1" smtClean="0"/>
              <a:t>Vissen</a:t>
            </a:r>
            <a:r>
              <a:rPr lang="en-US" dirty="0" smtClean="0"/>
              <a:t>, </a:t>
            </a:r>
            <a:r>
              <a:rPr lang="en-US" dirty="0" err="1" smtClean="0"/>
              <a:t>amfibieën</a:t>
            </a:r>
            <a:r>
              <a:rPr lang="en-US" dirty="0" smtClean="0"/>
              <a:t> </a:t>
            </a:r>
            <a:r>
              <a:rPr lang="en-US" dirty="0" err="1" smtClean="0"/>
              <a:t>en</a:t>
            </a:r>
            <a:r>
              <a:rPr lang="en-US" dirty="0" smtClean="0"/>
              <a:t> </a:t>
            </a:r>
            <a:r>
              <a:rPr lang="en-US" dirty="0" err="1" smtClean="0"/>
              <a:t>reptielen</a:t>
            </a:r>
            <a:endParaRPr lang="nl-NL"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1122006445"/>
              </p:ext>
            </p:extLst>
          </p:nvPr>
        </p:nvGraphicFramePr>
        <p:xfrm>
          <a:off x="411480" y="1825625"/>
          <a:ext cx="11407140" cy="3307080"/>
        </p:xfrm>
        <a:graphic>
          <a:graphicData uri="http://schemas.openxmlformats.org/drawingml/2006/table">
            <a:tbl>
              <a:tblPr firstRow="1" bandRow="1">
                <a:tableStyleId>{5C22544A-7EE6-4342-B048-85BDC9FD1C3A}</a:tableStyleId>
              </a:tblPr>
              <a:tblGrid>
                <a:gridCol w="3802380">
                  <a:extLst>
                    <a:ext uri="{9D8B030D-6E8A-4147-A177-3AD203B41FA5}">
                      <a16:colId xmlns:a16="http://schemas.microsoft.com/office/drawing/2014/main" val="20000"/>
                    </a:ext>
                  </a:extLst>
                </a:gridCol>
                <a:gridCol w="3802380">
                  <a:extLst>
                    <a:ext uri="{9D8B030D-6E8A-4147-A177-3AD203B41FA5}">
                      <a16:colId xmlns:a16="http://schemas.microsoft.com/office/drawing/2014/main" val="20001"/>
                    </a:ext>
                  </a:extLst>
                </a:gridCol>
                <a:gridCol w="3802380">
                  <a:extLst>
                    <a:ext uri="{9D8B030D-6E8A-4147-A177-3AD203B41FA5}">
                      <a16:colId xmlns:a16="http://schemas.microsoft.com/office/drawing/2014/main" val="20002"/>
                    </a:ext>
                  </a:extLst>
                </a:gridCol>
              </a:tblGrid>
              <a:tr h="370840">
                <a:tc>
                  <a:txBody>
                    <a:bodyPr/>
                    <a:lstStyle/>
                    <a:p>
                      <a:r>
                        <a:rPr lang="nl-NL" dirty="0" smtClean="0"/>
                        <a:t>Vissen</a:t>
                      </a:r>
                      <a:endParaRPr lang="nl-NL" dirty="0"/>
                    </a:p>
                  </a:txBody>
                  <a:tcPr/>
                </a:tc>
                <a:tc>
                  <a:txBody>
                    <a:bodyPr/>
                    <a:lstStyle/>
                    <a:p>
                      <a:r>
                        <a:rPr lang="nl-NL" dirty="0" smtClean="0"/>
                        <a:t>Amfibieën</a:t>
                      </a:r>
                      <a:endParaRPr lang="nl-NL" dirty="0"/>
                    </a:p>
                  </a:txBody>
                  <a:tcPr/>
                </a:tc>
                <a:tc>
                  <a:txBody>
                    <a:bodyPr/>
                    <a:lstStyle/>
                    <a:p>
                      <a:r>
                        <a:rPr lang="nl-NL" dirty="0" smtClean="0"/>
                        <a:t>Reptielen</a:t>
                      </a:r>
                      <a:endParaRPr lang="nl-NL" dirty="0"/>
                    </a:p>
                  </a:txBody>
                  <a:tcPr/>
                </a:tc>
                <a:extLst>
                  <a:ext uri="{0D108BD9-81ED-4DB2-BD59-A6C34878D82A}">
                    <a16:rowId xmlns:a16="http://schemas.microsoft.com/office/drawing/2014/main" val="10000"/>
                  </a:ext>
                </a:extLst>
              </a:tr>
              <a:tr h="370840">
                <a:tc>
                  <a:txBody>
                    <a:bodyPr/>
                    <a:lstStyle/>
                    <a:p>
                      <a:r>
                        <a:rPr lang="nl-NL" dirty="0" smtClean="0"/>
                        <a:t>Uitwendige bevruchting</a:t>
                      </a:r>
                      <a:endParaRPr lang="nl-NL" dirty="0"/>
                    </a:p>
                  </a:txBody>
                  <a:tcPr/>
                </a:tc>
                <a:tc>
                  <a:txBody>
                    <a:bodyPr/>
                    <a:lstStyle/>
                    <a:p>
                      <a:r>
                        <a:rPr lang="nl-NL" dirty="0" smtClean="0"/>
                        <a:t>Uitwendige bevruchting</a:t>
                      </a:r>
                      <a:endParaRPr lang="nl-NL" dirty="0"/>
                    </a:p>
                  </a:txBody>
                  <a:tcPr/>
                </a:tc>
                <a:tc>
                  <a:txBody>
                    <a:bodyPr/>
                    <a:lstStyle/>
                    <a:p>
                      <a:r>
                        <a:rPr lang="nl-NL" dirty="0" smtClean="0"/>
                        <a:t>Alleen inwendige bevruchting</a:t>
                      </a:r>
                      <a:endParaRPr lang="nl-NL" dirty="0"/>
                    </a:p>
                  </a:txBody>
                  <a:tcPr/>
                </a:tc>
                <a:extLst>
                  <a:ext uri="{0D108BD9-81ED-4DB2-BD59-A6C34878D82A}">
                    <a16:rowId xmlns:a16="http://schemas.microsoft.com/office/drawing/2014/main" val="10001"/>
                  </a:ext>
                </a:extLst>
              </a:tr>
              <a:tr h="370840">
                <a:tc>
                  <a:txBody>
                    <a:bodyPr/>
                    <a:lstStyle/>
                    <a:p>
                      <a:r>
                        <a:rPr lang="nl-NL" dirty="0" smtClean="0"/>
                        <a:t>Sommige inwendige bevruchting</a:t>
                      </a:r>
                      <a:endParaRPr lang="nl-NL" dirty="0"/>
                    </a:p>
                  </a:txBody>
                  <a:tcPr/>
                </a:tc>
                <a:tc>
                  <a:txBody>
                    <a:bodyPr/>
                    <a:lstStyle/>
                    <a:p>
                      <a:r>
                        <a:rPr lang="nl-NL" dirty="0" smtClean="0"/>
                        <a:t>Sommige eierlevendbarend</a:t>
                      </a:r>
                      <a:endParaRPr lang="nl-NL" dirty="0"/>
                    </a:p>
                  </a:txBody>
                  <a:tcPr/>
                </a:tc>
                <a:tc>
                  <a:txBody>
                    <a:bodyPr/>
                    <a:lstStyle/>
                    <a:p>
                      <a:r>
                        <a:rPr lang="nl-NL" dirty="0" smtClean="0"/>
                        <a:t>Mannen hebben </a:t>
                      </a:r>
                      <a:r>
                        <a:rPr lang="nl-NL" dirty="0" err="1" smtClean="0"/>
                        <a:t>hemipenes</a:t>
                      </a:r>
                      <a:endParaRPr lang="nl-NL" dirty="0"/>
                    </a:p>
                  </a:txBody>
                  <a:tcPr/>
                </a:tc>
                <a:extLst>
                  <a:ext uri="{0D108BD9-81ED-4DB2-BD59-A6C34878D82A}">
                    <a16:rowId xmlns:a16="http://schemas.microsoft.com/office/drawing/2014/main" val="10002"/>
                  </a:ext>
                </a:extLst>
              </a:tr>
              <a:tr h="370840">
                <a:tc>
                  <a:txBody>
                    <a:bodyPr/>
                    <a:lstStyle/>
                    <a:p>
                      <a:r>
                        <a:rPr lang="nl-NL" dirty="0" smtClean="0"/>
                        <a:t>Muilbroeders:</a:t>
                      </a:r>
                      <a:r>
                        <a:rPr lang="nl-NL" baseline="0" dirty="0" smtClean="0"/>
                        <a:t> man maakt schuimnest, vangt eitjes met zijn bek op en spuugt in schuimnest</a:t>
                      </a:r>
                      <a:endParaRPr lang="nl-NL" dirty="0"/>
                    </a:p>
                  </a:txBody>
                  <a:tcPr/>
                </a:tc>
                <a:tc>
                  <a:txBody>
                    <a:bodyPr/>
                    <a:lstStyle/>
                    <a:p>
                      <a:r>
                        <a:rPr lang="nl-NL" dirty="0" smtClean="0"/>
                        <a:t>Man klemt zich aan vrouwtje vast,</a:t>
                      </a:r>
                      <a:r>
                        <a:rPr lang="nl-NL" baseline="0" dirty="0" smtClean="0"/>
                        <a:t> dit heet </a:t>
                      </a:r>
                      <a:r>
                        <a:rPr lang="nl-NL" baseline="0" dirty="0" err="1" smtClean="0"/>
                        <a:t>amplexus</a:t>
                      </a:r>
                      <a:endParaRPr lang="nl-NL" dirty="0"/>
                    </a:p>
                  </a:txBody>
                  <a:tcPr/>
                </a:tc>
                <a:tc>
                  <a:txBody>
                    <a:bodyPr/>
                    <a:lstStyle/>
                    <a:p>
                      <a:r>
                        <a:rPr lang="nl-NL" dirty="0" err="1" smtClean="0"/>
                        <a:t>Hemipenis</a:t>
                      </a:r>
                      <a:r>
                        <a:rPr lang="nl-NL" dirty="0" smtClean="0"/>
                        <a:t> komt binnenstebuiten</a:t>
                      </a:r>
                      <a:r>
                        <a:rPr lang="nl-NL" baseline="0" dirty="0" smtClean="0"/>
                        <a:t> naar buiten, oppervlak is niet glad en bevorderd aanhechting</a:t>
                      </a:r>
                      <a:endParaRPr lang="nl-NL" dirty="0"/>
                    </a:p>
                  </a:txBody>
                  <a:tcPr/>
                </a:tc>
                <a:extLst>
                  <a:ext uri="{0D108BD9-81ED-4DB2-BD59-A6C34878D82A}">
                    <a16:rowId xmlns:a16="http://schemas.microsoft.com/office/drawing/2014/main" val="10003"/>
                  </a:ext>
                </a:extLst>
              </a:tr>
              <a:tr h="370840">
                <a:tc>
                  <a:txBody>
                    <a:bodyPr/>
                    <a:lstStyle/>
                    <a:p>
                      <a:r>
                        <a:rPr lang="nl-NL" dirty="0" smtClean="0"/>
                        <a:t>Gesloten en open substraatbroeders</a:t>
                      </a:r>
                      <a:endParaRPr lang="nl-NL" dirty="0"/>
                    </a:p>
                  </a:txBody>
                  <a:tcPr/>
                </a:tc>
                <a:tc>
                  <a:txBody>
                    <a:bodyPr/>
                    <a:lstStyle/>
                    <a:p>
                      <a:r>
                        <a:rPr lang="nl-NL" dirty="0" smtClean="0"/>
                        <a:t>Man</a:t>
                      </a:r>
                      <a:r>
                        <a:rPr lang="nl-NL" baseline="0" dirty="0" smtClean="0"/>
                        <a:t> stoort sperma over eitjes, dit gebeurd gelijktijdig</a:t>
                      </a:r>
                      <a:endParaRPr lang="nl-NL" dirty="0"/>
                    </a:p>
                  </a:txBody>
                  <a:tcPr/>
                </a:tc>
                <a:tc>
                  <a:txBody>
                    <a:bodyPr/>
                    <a:lstStyle/>
                    <a:p>
                      <a:r>
                        <a:rPr lang="nl-NL" dirty="0" smtClean="0"/>
                        <a:t>Maar 1 </a:t>
                      </a:r>
                      <a:r>
                        <a:rPr lang="nl-NL" dirty="0" err="1" smtClean="0"/>
                        <a:t>hemipenis</a:t>
                      </a:r>
                      <a:r>
                        <a:rPr lang="nl-NL" dirty="0" smtClean="0"/>
                        <a:t> wordt</a:t>
                      </a:r>
                      <a:r>
                        <a:rPr lang="nl-NL" baseline="0" dirty="0" smtClean="0"/>
                        <a:t> gebruikt tijdens paring</a:t>
                      </a:r>
                      <a:endParaRPr lang="nl-NL" dirty="0"/>
                    </a:p>
                  </a:txBody>
                  <a:tcPr/>
                </a:tc>
                <a:extLst>
                  <a:ext uri="{0D108BD9-81ED-4DB2-BD59-A6C34878D82A}">
                    <a16:rowId xmlns:a16="http://schemas.microsoft.com/office/drawing/2014/main" val="10004"/>
                  </a:ext>
                </a:extLst>
              </a:tr>
              <a:tr h="370840">
                <a:tc>
                  <a:txBody>
                    <a:bodyPr/>
                    <a:lstStyle/>
                    <a:p>
                      <a:r>
                        <a:rPr lang="nl-NL" dirty="0" err="1" smtClean="0"/>
                        <a:t>Vrijleggers</a:t>
                      </a:r>
                      <a:r>
                        <a:rPr lang="nl-NL" dirty="0" smtClean="0"/>
                        <a:t> en bodemleggers</a:t>
                      </a:r>
                      <a:endParaRPr lang="nl-NL" dirty="0"/>
                    </a:p>
                  </a:txBody>
                  <a:tcPr/>
                </a:tc>
                <a:tc>
                  <a:txBody>
                    <a:bodyPr/>
                    <a:lstStyle/>
                    <a:p>
                      <a:r>
                        <a:rPr lang="nl-NL" dirty="0" smtClean="0"/>
                        <a:t>Salamanders </a:t>
                      </a:r>
                      <a:r>
                        <a:rPr lang="nl-NL" dirty="0" err="1" smtClean="0"/>
                        <a:t>spermatofoor</a:t>
                      </a:r>
                      <a:endParaRPr lang="nl-NL" dirty="0"/>
                    </a:p>
                  </a:txBody>
                  <a:tcPr/>
                </a:tc>
                <a:tc>
                  <a:txBody>
                    <a:bodyPr/>
                    <a:lstStyle/>
                    <a:p>
                      <a:r>
                        <a:rPr lang="nl-NL" dirty="0" smtClean="0"/>
                        <a:t>Waterschildpad</a:t>
                      </a:r>
                      <a:r>
                        <a:rPr lang="nl-NL" baseline="0" dirty="0" smtClean="0"/>
                        <a:t> en krokodil paren in het water</a:t>
                      </a:r>
                      <a:endParaRPr lang="nl-NL" dirty="0"/>
                    </a:p>
                  </a:txBody>
                  <a:tcPr/>
                </a:tc>
                <a:extLst>
                  <a:ext uri="{0D108BD9-81ED-4DB2-BD59-A6C34878D82A}">
                    <a16:rowId xmlns:a16="http://schemas.microsoft.com/office/drawing/2014/main" val="10005"/>
                  </a:ext>
                </a:extLst>
              </a:tr>
            </a:tbl>
          </a:graphicData>
        </a:graphic>
      </p:graphicFrame>
      <p:sp>
        <p:nvSpPr>
          <p:cNvPr id="4" name="Tijdelijke aanduiding voor tekst 3"/>
          <p:cNvSpPr>
            <a:spLocks noGrp="1"/>
          </p:cNvSpPr>
          <p:nvPr>
            <p:ph type="body" sz="quarter" idx="13"/>
          </p:nvPr>
        </p:nvSpPr>
        <p:spPr>
          <a:xfrm>
            <a:off x="838200" y="6356350"/>
            <a:ext cx="296799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3. Paring </a:t>
            </a:r>
            <a:r>
              <a:rPr lang="en-US" dirty="0" err="1"/>
              <a:t>en</a:t>
            </a:r>
            <a:r>
              <a:rPr lang="en-US" dirty="0"/>
              <a:t> </a:t>
            </a:r>
            <a:r>
              <a:rPr lang="en-US" dirty="0" err="1"/>
              <a:t>bevruchting</a:t>
            </a:r>
            <a:endParaRPr lang="nl-NL" dirty="0"/>
          </a:p>
        </p:txBody>
      </p:sp>
    </p:spTree>
    <p:extLst>
      <p:ext uri="{BB962C8B-B14F-4D97-AF65-F5344CB8AC3E}">
        <p14:creationId xmlns:p14="http://schemas.microsoft.com/office/powerpoint/2010/main" val="22426937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Verwerkingsvragen</a:t>
            </a:r>
            <a:endParaRPr lang="nl-NL" dirty="0"/>
          </a:p>
        </p:txBody>
      </p:sp>
      <p:sp>
        <p:nvSpPr>
          <p:cNvPr id="4" name="Tijdelijke aanduiding voor tekst 3"/>
          <p:cNvSpPr>
            <a:spLocks noGrp="1"/>
          </p:cNvSpPr>
          <p:nvPr>
            <p:ph type="body" sz="quarter" idx="13"/>
          </p:nvPr>
        </p:nvSpPr>
        <p:spPr>
          <a:xfrm>
            <a:off x="838200" y="6356350"/>
            <a:ext cx="300228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3. Paring </a:t>
            </a:r>
            <a:r>
              <a:rPr lang="en-US" dirty="0" err="1"/>
              <a:t>en</a:t>
            </a:r>
            <a:r>
              <a:rPr lang="en-US" dirty="0"/>
              <a:t> </a:t>
            </a:r>
            <a:r>
              <a:rPr lang="en-US" dirty="0" err="1"/>
              <a:t>bevruchting</a:t>
            </a:r>
            <a:endParaRPr lang="nl-NL" dirty="0"/>
          </a:p>
        </p:txBody>
      </p:sp>
      <p:sp>
        <p:nvSpPr>
          <p:cNvPr id="11" name="Tijdelijke aanduiding voor inhoud 10"/>
          <p:cNvSpPr>
            <a:spLocks noGrp="1"/>
          </p:cNvSpPr>
          <p:nvPr>
            <p:ph idx="1"/>
          </p:nvPr>
        </p:nvSpPr>
        <p:spPr>
          <a:xfrm>
            <a:off x="838200" y="1825625"/>
            <a:ext cx="10740390" cy="2929255"/>
          </a:xfrm>
        </p:spPr>
        <p:txBody>
          <a:bodyPr>
            <a:normAutofit fontScale="92500" lnSpcReduction="20000"/>
          </a:bodyPr>
          <a:lstStyle/>
          <a:p>
            <a:pPr marL="0" indent="0">
              <a:buNone/>
            </a:pPr>
            <a:r>
              <a:rPr lang="nl-NL" b="1" dirty="0" smtClean="0"/>
              <a:t>1. Wat is geïnduceerde </a:t>
            </a:r>
            <a:r>
              <a:rPr lang="nl-NL" b="1" dirty="0"/>
              <a:t>ovulatie </a:t>
            </a:r>
            <a:r>
              <a:rPr lang="nl-NL" b="1" dirty="0" smtClean="0"/>
              <a:t>? </a:t>
            </a:r>
          </a:p>
          <a:p>
            <a:pPr marL="0" indent="0">
              <a:buNone/>
            </a:pPr>
            <a:endParaRPr lang="nl-NL" b="1" dirty="0" smtClean="0"/>
          </a:p>
          <a:p>
            <a:pPr marL="0" indent="0">
              <a:buNone/>
            </a:pPr>
            <a:r>
              <a:rPr lang="nl-NL" b="1" dirty="0" smtClean="0"/>
              <a:t>2. Welke dieren hebben een uitwendige bevruchting?</a:t>
            </a:r>
          </a:p>
          <a:p>
            <a:pPr marL="0" indent="0">
              <a:buNone/>
            </a:pPr>
            <a:endParaRPr lang="nl-NL" b="1" dirty="0"/>
          </a:p>
          <a:p>
            <a:pPr marL="0" indent="0">
              <a:buNone/>
            </a:pPr>
            <a:r>
              <a:rPr lang="nl-NL" b="1" dirty="0" smtClean="0"/>
              <a:t>3. Wat betekend het als honden gekoppeld staan?</a:t>
            </a:r>
          </a:p>
          <a:p>
            <a:pPr marL="0" indent="0">
              <a:buNone/>
            </a:pPr>
            <a:endParaRPr lang="nl-NL" b="1" dirty="0"/>
          </a:p>
          <a:p>
            <a:pPr marL="0" indent="0">
              <a:buNone/>
            </a:pPr>
            <a:r>
              <a:rPr lang="nl-NL" b="1" dirty="0" smtClean="0"/>
              <a:t>4. Hoe paren vogels als het mannetje geen penis heeft?</a:t>
            </a:r>
          </a:p>
        </p:txBody>
      </p:sp>
    </p:spTree>
    <p:extLst>
      <p:ext uri="{BB962C8B-B14F-4D97-AF65-F5344CB8AC3E}">
        <p14:creationId xmlns:p14="http://schemas.microsoft.com/office/powerpoint/2010/main" val="18744744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35429" y="653616"/>
            <a:ext cx="11277600" cy="1683184"/>
          </a:xfrm>
        </p:spPr>
        <p:txBody>
          <a:bodyPr>
            <a:normAutofit/>
          </a:bodyPr>
          <a:lstStyle/>
          <a:p>
            <a:r>
              <a:rPr lang="en-US" sz="4800" b="1" dirty="0" err="1" smtClean="0"/>
              <a:t>Natuurlijke</a:t>
            </a:r>
            <a:r>
              <a:rPr lang="en-US" sz="4800" b="1" dirty="0" smtClean="0"/>
              <a:t> </a:t>
            </a:r>
            <a:r>
              <a:rPr lang="en-US" sz="4800" b="1" dirty="0" err="1"/>
              <a:t>v</a:t>
            </a:r>
            <a:r>
              <a:rPr lang="en-US" sz="4800" b="1" dirty="0" err="1" smtClean="0"/>
              <a:t>oortplanting</a:t>
            </a:r>
            <a:r>
              <a:rPr lang="en-US" sz="4800" b="1" dirty="0" smtClean="0"/>
              <a:t> </a:t>
            </a:r>
            <a:r>
              <a:rPr lang="en-US" sz="4800" b="1" dirty="0" err="1" smtClean="0"/>
              <a:t>en</a:t>
            </a:r>
            <a:r>
              <a:rPr lang="en-US" sz="4800" b="1" dirty="0" smtClean="0"/>
              <a:t> </a:t>
            </a:r>
            <a:r>
              <a:rPr lang="en-US" sz="4800" b="1" dirty="0" err="1" smtClean="0"/>
              <a:t>anatomie</a:t>
            </a:r>
            <a:endParaRPr lang="nl-NL" sz="4800" b="1" dirty="0"/>
          </a:p>
        </p:txBody>
      </p:sp>
      <p:sp>
        <p:nvSpPr>
          <p:cNvPr id="3" name="Ondertitel 2"/>
          <p:cNvSpPr>
            <a:spLocks noGrp="1"/>
          </p:cNvSpPr>
          <p:nvPr>
            <p:ph type="subTitle" idx="1"/>
          </p:nvPr>
        </p:nvSpPr>
        <p:spPr/>
        <p:txBody>
          <a:bodyPr/>
          <a:lstStyle/>
          <a:p>
            <a:r>
              <a:rPr lang="en-US" dirty="0" err="1" smtClean="0"/>
              <a:t>Hoofdstuk</a:t>
            </a:r>
            <a:r>
              <a:rPr lang="en-US" dirty="0" smtClean="0"/>
              <a:t> 4. </a:t>
            </a:r>
          </a:p>
          <a:p>
            <a:r>
              <a:rPr lang="en-US" sz="3600" b="1" dirty="0" err="1" smtClean="0"/>
              <a:t>Dracht</a:t>
            </a:r>
            <a:r>
              <a:rPr lang="en-US" sz="3600" b="1" dirty="0" smtClean="0"/>
              <a:t> en </a:t>
            </a:r>
            <a:r>
              <a:rPr lang="en-US" sz="3600" b="1" dirty="0" err="1" smtClean="0"/>
              <a:t>geboorte</a:t>
            </a:r>
            <a:endParaRPr lang="nl-NL" sz="3600" b="1" dirty="0"/>
          </a:p>
        </p:txBody>
      </p:sp>
    </p:spTree>
    <p:extLst>
      <p:ext uri="{BB962C8B-B14F-4D97-AF65-F5344CB8AC3E}">
        <p14:creationId xmlns:p14="http://schemas.microsoft.com/office/powerpoint/2010/main" val="42323509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a:t>
            </a:r>
            <a:r>
              <a:rPr lang="en-US" dirty="0" smtClean="0"/>
              <a:t>. </a:t>
            </a:r>
            <a:r>
              <a:rPr lang="en-US" dirty="0" err="1" smtClean="0"/>
              <a:t>Dracht</a:t>
            </a:r>
            <a:r>
              <a:rPr lang="en-US" dirty="0" smtClean="0"/>
              <a:t> </a:t>
            </a:r>
            <a:r>
              <a:rPr lang="en-US" dirty="0" err="1" smtClean="0"/>
              <a:t>en</a:t>
            </a:r>
            <a:r>
              <a:rPr lang="en-US" dirty="0" smtClean="0"/>
              <a:t> </a:t>
            </a:r>
            <a:r>
              <a:rPr lang="en-US" dirty="0" err="1" smtClean="0"/>
              <a:t>geboorte</a:t>
            </a:r>
            <a:endParaRPr lang="nl-NL" dirty="0"/>
          </a:p>
        </p:txBody>
      </p:sp>
      <p:sp>
        <p:nvSpPr>
          <p:cNvPr id="3" name="Tijdelijke aanduiding voor inhoud 2"/>
          <p:cNvSpPr>
            <a:spLocks noGrp="1"/>
          </p:cNvSpPr>
          <p:nvPr>
            <p:ph idx="1"/>
          </p:nvPr>
        </p:nvSpPr>
        <p:spPr>
          <a:xfrm>
            <a:off x="838200" y="1825625"/>
            <a:ext cx="10515600" cy="2757805"/>
          </a:xfrm>
        </p:spPr>
        <p:txBody>
          <a:bodyPr/>
          <a:lstStyle/>
          <a:p>
            <a:r>
              <a:rPr lang="nl-NL" dirty="0" smtClean="0"/>
              <a:t>Lengte van de dracht en het aantal jongen</a:t>
            </a:r>
          </a:p>
          <a:p>
            <a:r>
              <a:rPr lang="nl-NL" dirty="0" smtClean="0"/>
              <a:t>De embryonale ontwikkeling bij zoogdieren</a:t>
            </a:r>
          </a:p>
          <a:p>
            <a:r>
              <a:rPr lang="nl-NL" dirty="0" smtClean="0"/>
              <a:t>Geboorteverloop</a:t>
            </a:r>
          </a:p>
          <a:p>
            <a:r>
              <a:rPr lang="nl-NL" dirty="0" smtClean="0"/>
              <a:t>Dracht en geboorte van verschillende dieren</a:t>
            </a:r>
            <a:endParaRPr lang="en-US" dirty="0" smtClean="0"/>
          </a:p>
        </p:txBody>
      </p:sp>
      <p:sp>
        <p:nvSpPr>
          <p:cNvPr id="8" name="Tijdelijke aanduiding voor tekst 3"/>
          <p:cNvSpPr>
            <a:spLocks noGrp="1"/>
          </p:cNvSpPr>
          <p:nvPr>
            <p:ph type="body" sz="quarter" idx="13"/>
          </p:nvPr>
        </p:nvSpPr>
        <p:spPr>
          <a:xfrm>
            <a:off x="838200" y="6356350"/>
            <a:ext cx="316230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9" name="Tijdelijke aanduiding voor tekst 4"/>
          <p:cNvSpPr>
            <a:spLocks noGrp="1"/>
          </p:cNvSpPr>
          <p:nvPr>
            <p:ph type="body" sz="quarter" idx="14"/>
          </p:nvPr>
        </p:nvSpPr>
        <p:spPr>
          <a:xfrm>
            <a:off x="8610600" y="6356350"/>
            <a:ext cx="2743200" cy="365125"/>
          </a:xfrm>
        </p:spPr>
        <p:txBody>
          <a:bodyPr/>
          <a:lstStyle/>
          <a:p>
            <a:r>
              <a:rPr lang="en-US" dirty="0" smtClean="0"/>
              <a:t>4. </a:t>
            </a:r>
            <a:r>
              <a:rPr lang="en-US" dirty="0" err="1" smtClean="0"/>
              <a:t>Dracht</a:t>
            </a:r>
            <a:r>
              <a:rPr lang="en-US" dirty="0" smtClean="0"/>
              <a:t> </a:t>
            </a:r>
            <a:r>
              <a:rPr lang="en-US" dirty="0" err="1" smtClean="0"/>
              <a:t>en</a:t>
            </a:r>
            <a:r>
              <a:rPr lang="en-US" dirty="0" smtClean="0"/>
              <a:t> </a:t>
            </a:r>
            <a:r>
              <a:rPr lang="en-US" dirty="0" err="1" smtClean="0"/>
              <a:t>geboorte</a:t>
            </a:r>
            <a:endParaRPr lang="nl-NL" dirty="0"/>
          </a:p>
        </p:txBody>
      </p:sp>
    </p:spTree>
    <p:extLst>
      <p:ext uri="{BB962C8B-B14F-4D97-AF65-F5344CB8AC3E}">
        <p14:creationId xmlns:p14="http://schemas.microsoft.com/office/powerpoint/2010/main" val="845517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a:t>
            </a:r>
            <a:r>
              <a:rPr lang="en-US" dirty="0" smtClean="0"/>
              <a:t>.1 </a:t>
            </a:r>
            <a:r>
              <a:rPr lang="en-US" dirty="0" err="1" smtClean="0"/>
              <a:t>Oriëntatie</a:t>
            </a:r>
            <a:r>
              <a:rPr lang="en-US" dirty="0" smtClean="0"/>
              <a:t> </a:t>
            </a:r>
            <a:endParaRPr lang="nl-NL" dirty="0"/>
          </a:p>
        </p:txBody>
      </p:sp>
      <p:sp>
        <p:nvSpPr>
          <p:cNvPr id="3" name="Tijdelijke aanduiding voor inhoud 2"/>
          <p:cNvSpPr>
            <a:spLocks noGrp="1"/>
          </p:cNvSpPr>
          <p:nvPr>
            <p:ph idx="1"/>
          </p:nvPr>
        </p:nvSpPr>
        <p:spPr>
          <a:xfrm>
            <a:off x="838200" y="1825625"/>
            <a:ext cx="10515600" cy="1843405"/>
          </a:xfrm>
        </p:spPr>
        <p:txBody>
          <a:bodyPr/>
          <a:lstStyle/>
          <a:p>
            <a:r>
              <a:rPr lang="nl-NL" dirty="0" smtClean="0"/>
              <a:t>Drachtproces en geboorteproces bij zoogdieren</a:t>
            </a:r>
          </a:p>
          <a:p>
            <a:r>
              <a:rPr lang="nl-NL" dirty="0" smtClean="0"/>
              <a:t>Broed- en uitkomstproces bij vogels</a:t>
            </a:r>
          </a:p>
          <a:p>
            <a:r>
              <a:rPr lang="nl-NL" dirty="0" smtClean="0"/>
              <a:t>Uitstapje naar vissen, amfibieën en reptielen</a:t>
            </a:r>
          </a:p>
        </p:txBody>
      </p:sp>
      <p:sp>
        <p:nvSpPr>
          <p:cNvPr id="4" name="Tijdelijke aanduiding voor tekst 3"/>
          <p:cNvSpPr>
            <a:spLocks noGrp="1"/>
          </p:cNvSpPr>
          <p:nvPr>
            <p:ph type="body" sz="quarter" idx="13"/>
          </p:nvPr>
        </p:nvSpPr>
        <p:spPr>
          <a:xfrm>
            <a:off x="838200" y="6356350"/>
            <a:ext cx="299085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Tree>
    <p:extLst>
      <p:ext uri="{BB962C8B-B14F-4D97-AF65-F5344CB8AC3E}">
        <p14:creationId xmlns:p14="http://schemas.microsoft.com/office/powerpoint/2010/main" val="762247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dirty="0"/>
              <a:t>4</a:t>
            </a:r>
            <a:r>
              <a:rPr lang="en-US" sz="3600" dirty="0" smtClean="0"/>
              <a:t>.2 De </a:t>
            </a:r>
            <a:r>
              <a:rPr lang="en-US" sz="3600" dirty="0" err="1" smtClean="0"/>
              <a:t>lengte</a:t>
            </a:r>
            <a:r>
              <a:rPr lang="en-US" sz="3600" dirty="0" smtClean="0"/>
              <a:t> van de </a:t>
            </a:r>
            <a:r>
              <a:rPr lang="en-US" sz="3600" dirty="0" err="1" smtClean="0"/>
              <a:t>dracht</a:t>
            </a:r>
            <a:r>
              <a:rPr lang="en-US" sz="3600" dirty="0" smtClean="0"/>
              <a:t> </a:t>
            </a:r>
            <a:br>
              <a:rPr lang="en-US" sz="3600" dirty="0" smtClean="0"/>
            </a:br>
            <a:r>
              <a:rPr lang="en-US" sz="3600" dirty="0" err="1" smtClean="0"/>
              <a:t>en</a:t>
            </a:r>
            <a:r>
              <a:rPr lang="en-US" sz="3600" dirty="0" smtClean="0"/>
              <a:t> het </a:t>
            </a:r>
            <a:r>
              <a:rPr lang="en-US" sz="3600" dirty="0" err="1" smtClean="0"/>
              <a:t>aantal</a:t>
            </a:r>
            <a:r>
              <a:rPr lang="en-US" sz="3600" dirty="0"/>
              <a:t> </a:t>
            </a:r>
            <a:r>
              <a:rPr lang="en-US" sz="3600" dirty="0" err="1" smtClean="0"/>
              <a:t>jongen</a:t>
            </a:r>
            <a:endParaRPr lang="nl-NL" sz="3600" b="1" dirty="0"/>
          </a:p>
        </p:txBody>
      </p:sp>
      <p:sp>
        <p:nvSpPr>
          <p:cNvPr id="3" name="Tijdelijke aanduiding voor inhoud 2"/>
          <p:cNvSpPr>
            <a:spLocks noGrp="1"/>
          </p:cNvSpPr>
          <p:nvPr>
            <p:ph idx="1"/>
          </p:nvPr>
        </p:nvSpPr>
        <p:spPr>
          <a:xfrm>
            <a:off x="838200" y="1825625"/>
            <a:ext cx="10515600" cy="4426585"/>
          </a:xfrm>
        </p:spPr>
        <p:txBody>
          <a:bodyPr>
            <a:normAutofit/>
          </a:bodyPr>
          <a:lstStyle/>
          <a:p>
            <a:r>
              <a:rPr lang="nl-NL" dirty="0" smtClean="0"/>
              <a:t>Nestvlieder</a:t>
            </a:r>
          </a:p>
          <a:p>
            <a:r>
              <a:rPr lang="nl-NL" dirty="0" smtClean="0"/>
              <a:t>Nestblijver</a:t>
            </a:r>
          </a:p>
          <a:p>
            <a:r>
              <a:rPr lang="nl-NL" dirty="0" smtClean="0"/>
              <a:t>Dracht nestvlieders duurt langer dan van nestblijvers</a:t>
            </a:r>
          </a:p>
          <a:p>
            <a:r>
              <a:rPr lang="nl-NL" dirty="0" smtClean="0"/>
              <a:t>Bij grote dieren duurt de dracht langer dan bij kleine dieren</a:t>
            </a:r>
          </a:p>
          <a:p>
            <a:r>
              <a:rPr lang="nl-NL" dirty="0" smtClean="0"/>
              <a:t>Bij sommige dieren lengte dracht aanwijzing geslacht jong</a:t>
            </a:r>
          </a:p>
          <a:p>
            <a:r>
              <a:rPr lang="nl-NL" dirty="0" smtClean="0"/>
              <a:t>Aantal jongen is per diersoort verschillend</a:t>
            </a:r>
          </a:p>
          <a:p>
            <a:r>
              <a:rPr lang="nl-NL" dirty="0" err="1" smtClean="0"/>
              <a:t>Unipaar</a:t>
            </a:r>
            <a:r>
              <a:rPr lang="nl-NL" dirty="0" smtClean="0"/>
              <a:t> als dieren maar 1 jong krijgen</a:t>
            </a:r>
          </a:p>
          <a:p>
            <a:r>
              <a:rPr lang="nl-NL" dirty="0" smtClean="0"/>
              <a:t>Multipaar als dieren 2 of meer jongen krijgen</a:t>
            </a:r>
          </a:p>
          <a:p>
            <a:endParaRPr lang="nl-NL" dirty="0"/>
          </a:p>
        </p:txBody>
      </p:sp>
      <p:sp>
        <p:nvSpPr>
          <p:cNvPr id="4" name="Tijdelijke aanduiding voor tekst 3"/>
          <p:cNvSpPr>
            <a:spLocks noGrp="1"/>
          </p:cNvSpPr>
          <p:nvPr>
            <p:ph type="body" sz="quarter" idx="13"/>
          </p:nvPr>
        </p:nvSpPr>
        <p:spPr>
          <a:xfrm>
            <a:off x="838200" y="6356350"/>
            <a:ext cx="301371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
        <p:nvSpPr>
          <p:cNvPr id="8" name="Tekstvak 7"/>
          <p:cNvSpPr txBox="1"/>
          <p:nvPr/>
        </p:nvSpPr>
        <p:spPr>
          <a:xfrm>
            <a:off x="4359876" y="1741784"/>
            <a:ext cx="762381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dirty="0" smtClean="0">
                <a:ln>
                  <a:noFill/>
                </a:ln>
                <a:solidFill>
                  <a:srgbClr val="1F9BDE"/>
                </a:solidFill>
                <a:effectLst/>
                <a:uLnTx/>
                <a:uFillTx/>
                <a:latin typeface="Avenir Book"/>
                <a:ea typeface="+mn-ea"/>
                <a:cs typeface="+mn-cs"/>
              </a:rPr>
              <a:t>‘Jongen komen compleet ter wereld’</a:t>
            </a:r>
          </a:p>
        </p:txBody>
      </p:sp>
      <p:sp>
        <p:nvSpPr>
          <p:cNvPr id="9" name="Tekstvak 8"/>
          <p:cNvSpPr txBox="1"/>
          <p:nvPr/>
        </p:nvSpPr>
        <p:spPr>
          <a:xfrm>
            <a:off x="2901778" y="2275502"/>
            <a:ext cx="987171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dirty="0" smtClean="0">
                <a:ln>
                  <a:noFill/>
                </a:ln>
                <a:solidFill>
                  <a:srgbClr val="1F9BDE"/>
                </a:solidFill>
                <a:effectLst/>
                <a:uLnTx/>
                <a:uFillTx/>
                <a:latin typeface="Avenir Book"/>
                <a:ea typeface="+mn-ea"/>
                <a:cs typeface="+mn-cs"/>
              </a:rPr>
              <a:t>‘Dieren worden blind, doof en vaak zonder vacht geboren’</a:t>
            </a:r>
          </a:p>
        </p:txBody>
      </p:sp>
    </p:spTree>
    <p:extLst>
      <p:ext uri="{BB962C8B-B14F-4D97-AF65-F5344CB8AC3E}">
        <p14:creationId xmlns:p14="http://schemas.microsoft.com/office/powerpoint/2010/main" val="2122828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31520" y="365126"/>
            <a:ext cx="10847686" cy="984704"/>
          </a:xfrm>
        </p:spPr>
        <p:txBody>
          <a:bodyPr>
            <a:normAutofit fontScale="90000"/>
          </a:bodyPr>
          <a:lstStyle/>
          <a:p>
            <a:r>
              <a:rPr lang="en-US" sz="3600" dirty="0"/>
              <a:t>4</a:t>
            </a:r>
            <a:r>
              <a:rPr lang="en-US" sz="3600" dirty="0" smtClean="0"/>
              <a:t>.3 De </a:t>
            </a:r>
            <a:r>
              <a:rPr lang="en-US" sz="3600" dirty="0" err="1" smtClean="0"/>
              <a:t>embryonale</a:t>
            </a:r>
            <a:r>
              <a:rPr lang="en-US" sz="3600" dirty="0" smtClean="0"/>
              <a:t> </a:t>
            </a:r>
            <a:br>
              <a:rPr lang="en-US" sz="3600" dirty="0" smtClean="0"/>
            </a:br>
            <a:r>
              <a:rPr lang="en-US" sz="3600" dirty="0" err="1" smtClean="0"/>
              <a:t>ontwikkeling</a:t>
            </a:r>
            <a:r>
              <a:rPr lang="en-US" sz="3600" dirty="0" smtClean="0"/>
              <a:t> </a:t>
            </a:r>
            <a:r>
              <a:rPr lang="en-US" sz="3600" dirty="0" err="1" smtClean="0"/>
              <a:t>bij</a:t>
            </a:r>
            <a:r>
              <a:rPr lang="en-US" sz="3600" dirty="0"/>
              <a:t> </a:t>
            </a:r>
            <a:r>
              <a:rPr lang="en-US" sz="3600" dirty="0" err="1" smtClean="0"/>
              <a:t>zoogdieren</a:t>
            </a:r>
            <a:endParaRPr lang="nl-NL" sz="3600" dirty="0"/>
          </a:p>
        </p:txBody>
      </p:sp>
      <p:sp>
        <p:nvSpPr>
          <p:cNvPr id="3" name="Tijdelijke aanduiding voor inhoud 2"/>
          <p:cNvSpPr>
            <a:spLocks noGrp="1"/>
          </p:cNvSpPr>
          <p:nvPr>
            <p:ph idx="1"/>
          </p:nvPr>
        </p:nvSpPr>
        <p:spPr>
          <a:xfrm>
            <a:off x="838200" y="1494971"/>
            <a:ext cx="10515600" cy="551543"/>
          </a:xfrm>
        </p:spPr>
        <p:txBody>
          <a:bodyPr>
            <a:normAutofit/>
          </a:bodyPr>
          <a:lstStyle/>
          <a:p>
            <a:r>
              <a:rPr lang="nl-NL" dirty="0" smtClean="0"/>
              <a:t>Ontwikkeling in stappen (hond)</a:t>
            </a:r>
          </a:p>
          <a:p>
            <a:pPr marL="0" indent="0">
              <a:buNone/>
            </a:pPr>
            <a:endParaRPr lang="nl-NL" dirty="0" smtClean="0"/>
          </a:p>
          <a:p>
            <a:pPr marL="0" indent="0">
              <a:buNone/>
            </a:pPr>
            <a:endParaRPr lang="nl-NL" dirty="0" smtClean="0"/>
          </a:p>
        </p:txBody>
      </p:sp>
      <p:sp>
        <p:nvSpPr>
          <p:cNvPr id="4" name="Tijdelijke aanduiding voor tekst 3"/>
          <p:cNvSpPr>
            <a:spLocks noGrp="1"/>
          </p:cNvSpPr>
          <p:nvPr>
            <p:ph type="body" sz="quarter" idx="13"/>
          </p:nvPr>
        </p:nvSpPr>
        <p:spPr>
          <a:xfrm>
            <a:off x="838200" y="6356350"/>
            <a:ext cx="301371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150937"/>
            <a:ext cx="8792029" cy="4100990"/>
          </a:xfrm>
          <a:prstGeom prst="rect">
            <a:avLst/>
          </a:prstGeom>
        </p:spPr>
      </p:pic>
    </p:spTree>
    <p:extLst>
      <p:ext uri="{BB962C8B-B14F-4D97-AF65-F5344CB8AC3E}">
        <p14:creationId xmlns:p14="http://schemas.microsoft.com/office/powerpoint/2010/main" val="316776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Voor</a:t>
            </a:r>
            <a:r>
              <a:rPr lang="en-US" dirty="0" smtClean="0"/>
              <a:t> de </a:t>
            </a:r>
            <a:r>
              <a:rPr lang="en-US" dirty="0" err="1" smtClean="0"/>
              <a:t>vakantie</a:t>
            </a:r>
            <a:endParaRPr lang="nl-NL" dirty="0"/>
          </a:p>
        </p:txBody>
      </p:sp>
      <p:sp>
        <p:nvSpPr>
          <p:cNvPr id="3" name="Tijdelijke aanduiding voor inhoud 2"/>
          <p:cNvSpPr>
            <a:spLocks noGrp="1"/>
          </p:cNvSpPr>
          <p:nvPr>
            <p:ph idx="1"/>
          </p:nvPr>
        </p:nvSpPr>
        <p:spPr>
          <a:xfrm>
            <a:off x="838200" y="1825625"/>
            <a:ext cx="10515600" cy="1843405"/>
          </a:xfrm>
        </p:spPr>
        <p:txBody>
          <a:bodyPr/>
          <a:lstStyle/>
          <a:p>
            <a:r>
              <a:rPr lang="nl-NL" dirty="0" smtClean="0"/>
              <a:t>Paren nodig voor nageslacht</a:t>
            </a:r>
          </a:p>
          <a:p>
            <a:r>
              <a:rPr lang="nl-NL" dirty="0" smtClean="0"/>
              <a:t>Paringsproces ieder dier anders</a:t>
            </a:r>
          </a:p>
          <a:p>
            <a:r>
              <a:rPr lang="nl-NL" dirty="0" smtClean="0"/>
              <a:t>Dierverzorger moet </a:t>
            </a:r>
            <a:r>
              <a:rPr lang="nl-NL" dirty="0" smtClean="0"/>
              <a:t>weten hoe </a:t>
            </a:r>
            <a:r>
              <a:rPr lang="nl-NL" dirty="0" smtClean="0"/>
              <a:t>een normale paring verloopt</a:t>
            </a:r>
            <a:endParaRPr lang="nl-NL" dirty="0"/>
          </a:p>
        </p:txBody>
      </p:sp>
      <p:sp>
        <p:nvSpPr>
          <p:cNvPr id="4" name="Tijdelijke aanduiding voor tekst 3"/>
          <p:cNvSpPr>
            <a:spLocks noGrp="1"/>
          </p:cNvSpPr>
          <p:nvPr>
            <p:ph type="body" sz="quarter" idx="13"/>
          </p:nvPr>
        </p:nvSpPr>
        <p:spPr>
          <a:xfrm>
            <a:off x="838200" y="6356351"/>
            <a:ext cx="3116580" cy="273050"/>
          </a:xfrm>
        </p:spPr>
        <p:txBody>
          <a:bodyPr/>
          <a:lstStyle/>
          <a:p>
            <a:r>
              <a:rPr lang="en-US" dirty="0" err="1" smtClean="0"/>
              <a:t>Natuurlijke</a:t>
            </a:r>
            <a:r>
              <a:rPr lang="en-US" dirty="0" smtClean="0"/>
              <a:t> </a:t>
            </a:r>
            <a:r>
              <a:rPr lang="en-US" dirty="0" err="1" smtClean="0"/>
              <a:t>voortplanting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3. Paring </a:t>
            </a:r>
            <a:r>
              <a:rPr lang="en-US" dirty="0" err="1"/>
              <a:t>en</a:t>
            </a:r>
            <a:r>
              <a:rPr lang="en-US" dirty="0"/>
              <a:t> </a:t>
            </a:r>
            <a:r>
              <a:rPr lang="en-US" dirty="0" err="1"/>
              <a:t>bevruchting</a:t>
            </a:r>
            <a:endParaRPr lang="nl-NL" dirty="0"/>
          </a:p>
        </p:txBody>
      </p:sp>
    </p:spTree>
    <p:extLst>
      <p:ext uri="{BB962C8B-B14F-4D97-AF65-F5344CB8AC3E}">
        <p14:creationId xmlns:p14="http://schemas.microsoft.com/office/powerpoint/2010/main" val="20963437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31520" y="365125"/>
            <a:ext cx="10847686" cy="1325563"/>
          </a:xfrm>
        </p:spPr>
        <p:txBody>
          <a:bodyPr>
            <a:normAutofit/>
          </a:bodyPr>
          <a:lstStyle/>
          <a:p>
            <a:r>
              <a:rPr lang="en-US" sz="3600" dirty="0"/>
              <a:t>4</a:t>
            </a:r>
            <a:r>
              <a:rPr lang="en-US" sz="3600" dirty="0" smtClean="0"/>
              <a:t>.3 De </a:t>
            </a:r>
            <a:r>
              <a:rPr lang="en-US" sz="3600" dirty="0" err="1" smtClean="0"/>
              <a:t>embryonale</a:t>
            </a:r>
            <a:r>
              <a:rPr lang="en-US" sz="3600" dirty="0" smtClean="0"/>
              <a:t> </a:t>
            </a:r>
            <a:br>
              <a:rPr lang="en-US" sz="3600" dirty="0" smtClean="0"/>
            </a:br>
            <a:r>
              <a:rPr lang="en-US" sz="3600" dirty="0" err="1" smtClean="0"/>
              <a:t>ontwikkeling</a:t>
            </a:r>
            <a:r>
              <a:rPr lang="en-US" sz="3600" dirty="0" smtClean="0"/>
              <a:t> </a:t>
            </a:r>
            <a:r>
              <a:rPr lang="en-US" sz="3600" dirty="0" err="1" smtClean="0"/>
              <a:t>bij</a:t>
            </a:r>
            <a:r>
              <a:rPr lang="en-US" sz="3600" dirty="0"/>
              <a:t> </a:t>
            </a:r>
            <a:r>
              <a:rPr lang="en-US" sz="3600" dirty="0" err="1" smtClean="0"/>
              <a:t>zoogdieren</a:t>
            </a:r>
            <a:endParaRPr lang="nl-NL" sz="3600" dirty="0"/>
          </a:p>
        </p:txBody>
      </p:sp>
      <p:sp>
        <p:nvSpPr>
          <p:cNvPr id="3" name="Tijdelijke aanduiding voor inhoud 2"/>
          <p:cNvSpPr>
            <a:spLocks noGrp="1"/>
          </p:cNvSpPr>
          <p:nvPr>
            <p:ph idx="1"/>
          </p:nvPr>
        </p:nvSpPr>
        <p:spPr/>
        <p:txBody>
          <a:bodyPr>
            <a:normAutofit/>
          </a:bodyPr>
          <a:lstStyle/>
          <a:p>
            <a:r>
              <a:rPr lang="nl-NL" dirty="0" smtClean="0"/>
              <a:t>Placenta of moederkoek en vruchtvliezen</a:t>
            </a:r>
          </a:p>
          <a:p>
            <a:pPr lvl="1" indent="-423863">
              <a:buFont typeface="Arial" panose="020B0604020202020204" pitchFamily="34" charset="0"/>
              <a:buChar char="•"/>
            </a:pPr>
            <a:r>
              <a:rPr lang="nl-NL" dirty="0" smtClean="0"/>
              <a:t>Placenta beschermt vrucht tijdens dracht</a:t>
            </a:r>
          </a:p>
          <a:p>
            <a:pPr lvl="1" indent="-423863">
              <a:buFont typeface="Arial" panose="020B0604020202020204" pitchFamily="34" charset="0"/>
              <a:buChar char="•"/>
            </a:pPr>
            <a:r>
              <a:rPr lang="nl-NL" dirty="0"/>
              <a:t>V</a:t>
            </a:r>
            <a:r>
              <a:rPr lang="nl-NL" dirty="0" smtClean="0"/>
              <a:t>oorziet vrucht van voedingsstoffen en zuurstof</a:t>
            </a:r>
          </a:p>
          <a:p>
            <a:pPr lvl="1" indent="-423863">
              <a:buFont typeface="Arial" panose="020B0604020202020204" pitchFamily="34" charset="0"/>
              <a:buChar char="•"/>
            </a:pPr>
            <a:r>
              <a:rPr lang="nl-NL" dirty="0" smtClean="0"/>
              <a:t>Produceert progesteron en houdt dracht in stand</a:t>
            </a:r>
          </a:p>
          <a:p>
            <a:pPr lvl="1" indent="-423863">
              <a:buFont typeface="Arial" panose="020B0604020202020204" pitchFamily="34" charset="0"/>
              <a:buChar char="•"/>
            </a:pPr>
            <a:r>
              <a:rPr lang="nl-NL" dirty="0" smtClean="0"/>
              <a:t>Jonge dier verbonden door navelstreng</a:t>
            </a:r>
          </a:p>
          <a:p>
            <a:pPr lvl="1" indent="-423863">
              <a:buFont typeface="Arial" panose="020B0604020202020204" pitchFamily="34" charset="0"/>
              <a:buChar char="•"/>
            </a:pPr>
            <a:r>
              <a:rPr lang="nl-NL" dirty="0" smtClean="0"/>
              <a:t>Pootjesblaas wordt omgeven door waterblaas</a:t>
            </a:r>
          </a:p>
          <a:p>
            <a:pPr lvl="1" indent="-423863">
              <a:buFont typeface="Arial" panose="020B0604020202020204" pitchFamily="34" charset="0"/>
              <a:buChar char="•"/>
            </a:pPr>
            <a:r>
              <a:rPr lang="nl-NL" dirty="0" smtClean="0"/>
              <a:t>Vruchtwater beschermt tegen schokken en stoten</a:t>
            </a:r>
          </a:p>
          <a:p>
            <a:pPr lvl="1" indent="-423863">
              <a:buFont typeface="Arial" panose="020B0604020202020204" pitchFamily="34" charset="0"/>
              <a:buChar char="•"/>
            </a:pPr>
            <a:r>
              <a:rPr lang="nl-NL" dirty="0" smtClean="0"/>
              <a:t>Na geboorte komen placenta en vruchtvliezen naar buiten</a:t>
            </a:r>
          </a:p>
          <a:p>
            <a:pPr lvl="1" indent="-423863">
              <a:buFont typeface="Arial" panose="020B0604020202020204" pitchFamily="34" charset="0"/>
              <a:buChar char="•"/>
            </a:pPr>
            <a:r>
              <a:rPr lang="nl-NL" dirty="0" smtClean="0"/>
              <a:t>Ieder dier een eigen placenta</a:t>
            </a:r>
          </a:p>
          <a:p>
            <a:pPr marL="457200" lvl="1" indent="0">
              <a:buNone/>
            </a:pPr>
            <a:endParaRPr lang="nl-NL" dirty="0" smtClean="0"/>
          </a:p>
          <a:p>
            <a:pPr marL="0" indent="0">
              <a:buNone/>
            </a:pPr>
            <a:endParaRPr lang="nl-NL" dirty="0" smtClean="0"/>
          </a:p>
          <a:p>
            <a:pPr marL="0" indent="0">
              <a:buNone/>
            </a:pPr>
            <a:endParaRPr lang="nl-NL" dirty="0" smtClean="0"/>
          </a:p>
        </p:txBody>
      </p:sp>
      <p:sp>
        <p:nvSpPr>
          <p:cNvPr id="4" name="Tijdelijke aanduiding voor tekst 3"/>
          <p:cNvSpPr>
            <a:spLocks noGrp="1"/>
          </p:cNvSpPr>
          <p:nvPr>
            <p:ph type="body" sz="quarter" idx="13"/>
          </p:nvPr>
        </p:nvSpPr>
        <p:spPr>
          <a:xfrm>
            <a:off x="838200" y="6356350"/>
            <a:ext cx="301371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Tree>
    <p:extLst>
      <p:ext uri="{BB962C8B-B14F-4D97-AF65-F5344CB8AC3E}">
        <p14:creationId xmlns:p14="http://schemas.microsoft.com/office/powerpoint/2010/main" val="4012591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4</a:t>
            </a:r>
            <a:r>
              <a:rPr lang="en-US" dirty="0" smtClean="0"/>
              <a:t>.4 </a:t>
            </a:r>
            <a:r>
              <a:rPr lang="en-US" dirty="0" err="1" smtClean="0"/>
              <a:t>Geboorte</a:t>
            </a:r>
            <a:endParaRPr lang="nl-NL" dirty="0"/>
          </a:p>
        </p:txBody>
      </p:sp>
      <p:sp>
        <p:nvSpPr>
          <p:cNvPr id="3" name="Tijdelijke aanduiding voor inhoud 2"/>
          <p:cNvSpPr>
            <a:spLocks noGrp="1"/>
          </p:cNvSpPr>
          <p:nvPr>
            <p:ph idx="1"/>
          </p:nvPr>
        </p:nvSpPr>
        <p:spPr/>
        <p:txBody>
          <a:bodyPr>
            <a:normAutofit/>
          </a:bodyPr>
          <a:lstStyle/>
          <a:p>
            <a:r>
              <a:rPr lang="nl-NL" dirty="0" smtClean="0"/>
              <a:t>Belang van het herkennen van het geboorteverloop</a:t>
            </a:r>
          </a:p>
          <a:p>
            <a:pPr lvl="1" indent="-423863">
              <a:buFont typeface="Arial" panose="020B0604020202020204" pitchFamily="34" charset="0"/>
              <a:buChar char="•"/>
            </a:pPr>
            <a:r>
              <a:rPr lang="nl-NL" dirty="0" smtClean="0"/>
              <a:t>Dierverzorger moet weten wanneer de geboorte nadert</a:t>
            </a:r>
          </a:p>
          <a:p>
            <a:pPr lvl="1" indent="-423863">
              <a:buFont typeface="Arial" panose="020B0604020202020204" pitchFamily="34" charset="0"/>
              <a:buChar char="•"/>
            </a:pPr>
            <a:r>
              <a:rPr lang="nl-NL" dirty="0" smtClean="0"/>
              <a:t>Geboorte onder te verdelen in 4 fases:</a:t>
            </a:r>
          </a:p>
          <a:p>
            <a:pPr lvl="2" indent="-431800">
              <a:buFont typeface="Wingdings" panose="05000000000000000000" pitchFamily="2" charset="2"/>
              <a:buChar char="Ø"/>
            </a:pPr>
            <a:r>
              <a:rPr lang="nl-NL" dirty="0"/>
              <a:t>Voorbereidingsfase</a:t>
            </a:r>
          </a:p>
          <a:p>
            <a:pPr lvl="2" indent="-431800">
              <a:buFont typeface="Wingdings" panose="05000000000000000000" pitchFamily="2" charset="2"/>
              <a:buChar char="Ø"/>
            </a:pPr>
            <a:r>
              <a:rPr lang="nl-NL" dirty="0"/>
              <a:t>Ontsluitingsfase</a:t>
            </a:r>
          </a:p>
          <a:p>
            <a:pPr lvl="2" indent="-431800">
              <a:buFont typeface="Wingdings" panose="05000000000000000000" pitchFamily="2" charset="2"/>
              <a:buChar char="Ø"/>
            </a:pPr>
            <a:r>
              <a:rPr lang="nl-NL" dirty="0"/>
              <a:t>Uitdrijvingsfase</a:t>
            </a:r>
          </a:p>
          <a:p>
            <a:pPr lvl="2" indent="-431800">
              <a:buFont typeface="Wingdings" panose="05000000000000000000" pitchFamily="2" charset="2"/>
              <a:buChar char="Ø"/>
            </a:pPr>
            <a:r>
              <a:rPr lang="nl-NL" dirty="0" smtClean="0"/>
              <a:t>Nageboortefase</a:t>
            </a:r>
          </a:p>
          <a:p>
            <a:pPr lvl="1" indent="-423863">
              <a:buFont typeface="Arial" panose="020B0604020202020204" pitchFamily="34" charset="0"/>
              <a:buChar char="•"/>
            </a:pPr>
            <a:r>
              <a:rPr lang="nl-NL" dirty="0" smtClean="0"/>
              <a:t>Soms als 5</a:t>
            </a:r>
            <a:r>
              <a:rPr lang="nl-NL" baseline="30000" dirty="0" smtClean="0"/>
              <a:t>de</a:t>
            </a:r>
            <a:r>
              <a:rPr lang="nl-NL" dirty="0" smtClean="0"/>
              <a:t> fase herstelfase</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303657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a:xfrm>
            <a:off x="8610600" y="6379264"/>
            <a:ext cx="2743200" cy="365125"/>
          </a:xfrm>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Tree>
    <p:extLst>
      <p:ext uri="{BB962C8B-B14F-4D97-AF65-F5344CB8AC3E}">
        <p14:creationId xmlns:p14="http://schemas.microsoft.com/office/powerpoint/2010/main" val="13655761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4</a:t>
            </a:r>
            <a:r>
              <a:rPr lang="en-US" dirty="0" smtClean="0"/>
              <a:t>.4 </a:t>
            </a:r>
            <a:r>
              <a:rPr lang="en-US" dirty="0" err="1" smtClean="0"/>
              <a:t>Geboorte</a:t>
            </a:r>
            <a:endParaRPr lang="nl-NL" dirty="0"/>
          </a:p>
        </p:txBody>
      </p:sp>
      <p:sp>
        <p:nvSpPr>
          <p:cNvPr id="4" name="Tijdelijke aanduiding voor tekst 3"/>
          <p:cNvSpPr>
            <a:spLocks noGrp="1"/>
          </p:cNvSpPr>
          <p:nvPr>
            <p:ph type="body" sz="quarter" idx="13"/>
          </p:nvPr>
        </p:nvSpPr>
        <p:spPr>
          <a:xfrm>
            <a:off x="838200" y="6356350"/>
            <a:ext cx="303657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a:xfrm>
            <a:off x="8610600" y="6379264"/>
            <a:ext cx="2743200" cy="365125"/>
          </a:xfrm>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
        <p:nvSpPr>
          <p:cNvPr id="7" name="Afgeronde rechthoek 6"/>
          <p:cNvSpPr/>
          <p:nvPr/>
        </p:nvSpPr>
        <p:spPr>
          <a:xfrm>
            <a:off x="457200" y="1970643"/>
            <a:ext cx="3108960" cy="10058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Voorbereidingsfase</a:t>
            </a:r>
            <a:endParaRPr kumimoji="0" lang="nl-NL" sz="2400" b="0" i="0" u="none" strike="noStrike" kern="1200" cap="none" spc="0" normalizeH="0" baseline="0" noProof="0" dirty="0">
              <a:ln>
                <a:noFill/>
              </a:ln>
              <a:solidFill>
                <a:prstClr val="black"/>
              </a:solidFill>
              <a:effectLst/>
              <a:uLnTx/>
              <a:uFillTx/>
              <a:latin typeface="Avenir Book"/>
              <a:ea typeface="+mn-ea"/>
              <a:cs typeface="+mn-cs"/>
            </a:endParaRPr>
          </a:p>
        </p:txBody>
      </p:sp>
      <p:sp>
        <p:nvSpPr>
          <p:cNvPr id="8" name="Afgeronde rechthoek 7"/>
          <p:cNvSpPr/>
          <p:nvPr/>
        </p:nvSpPr>
        <p:spPr>
          <a:xfrm>
            <a:off x="457200" y="3982323"/>
            <a:ext cx="2903220" cy="10058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Ontsluitingsfase</a:t>
            </a:r>
            <a:endParaRPr kumimoji="0" lang="nl-NL" sz="2400" b="0" i="0" u="none" strike="noStrike" kern="1200" cap="none" spc="0" normalizeH="0" baseline="0" noProof="0" dirty="0">
              <a:ln>
                <a:noFill/>
              </a:ln>
              <a:solidFill>
                <a:prstClr val="black"/>
              </a:solidFill>
              <a:effectLst/>
              <a:uLnTx/>
              <a:uFillTx/>
              <a:latin typeface="Avenir Book"/>
              <a:ea typeface="+mn-ea"/>
              <a:cs typeface="+mn-cs"/>
            </a:endParaRPr>
          </a:p>
        </p:txBody>
      </p:sp>
      <p:sp>
        <p:nvSpPr>
          <p:cNvPr id="9" name="Afgeronde rechthoek 8"/>
          <p:cNvSpPr/>
          <p:nvPr/>
        </p:nvSpPr>
        <p:spPr>
          <a:xfrm>
            <a:off x="3874770" y="1954530"/>
            <a:ext cx="2903220" cy="10058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Uitdrijvingsfase</a:t>
            </a:r>
            <a:endParaRPr kumimoji="0" lang="nl-NL" sz="2400" b="0" i="0" u="none" strike="noStrike" kern="1200" cap="none" spc="0" normalizeH="0" baseline="0" noProof="0" dirty="0">
              <a:ln>
                <a:noFill/>
              </a:ln>
              <a:solidFill>
                <a:prstClr val="black"/>
              </a:solidFill>
              <a:effectLst/>
              <a:uLnTx/>
              <a:uFillTx/>
              <a:latin typeface="Avenir Book"/>
              <a:ea typeface="+mn-ea"/>
              <a:cs typeface="+mn-cs"/>
            </a:endParaRPr>
          </a:p>
        </p:txBody>
      </p:sp>
      <p:sp>
        <p:nvSpPr>
          <p:cNvPr id="10" name="Afgeronde rechthoek 9"/>
          <p:cNvSpPr/>
          <p:nvPr/>
        </p:nvSpPr>
        <p:spPr>
          <a:xfrm>
            <a:off x="3886200" y="3982323"/>
            <a:ext cx="2903220" cy="10058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Nageboortefase</a:t>
            </a:r>
            <a:endParaRPr kumimoji="0" lang="nl-NL" sz="2400" b="0" i="0" u="none" strike="noStrike" kern="1200" cap="none" spc="0" normalizeH="0" baseline="0" noProof="0" dirty="0">
              <a:ln>
                <a:noFill/>
              </a:ln>
              <a:solidFill>
                <a:prstClr val="black"/>
              </a:solidFill>
              <a:effectLst/>
              <a:uLnTx/>
              <a:uFillTx/>
              <a:latin typeface="Avenir Book"/>
              <a:ea typeface="+mn-ea"/>
              <a:cs typeface="+mn-cs"/>
            </a:endParaRPr>
          </a:p>
        </p:txBody>
      </p:sp>
      <p:sp>
        <p:nvSpPr>
          <p:cNvPr id="11" name="Afgeronde rechthoek 10"/>
          <p:cNvSpPr/>
          <p:nvPr/>
        </p:nvSpPr>
        <p:spPr>
          <a:xfrm>
            <a:off x="2171700" y="2976483"/>
            <a:ext cx="2903220" cy="10058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Herstelfase</a:t>
            </a:r>
            <a:endParaRPr kumimoji="0" lang="nl-NL" sz="2400" b="0" i="0" u="none" strike="noStrike" kern="1200" cap="none" spc="0" normalizeH="0" baseline="0" noProof="0" dirty="0">
              <a:ln>
                <a:noFill/>
              </a:ln>
              <a:solidFill>
                <a:prstClr val="black"/>
              </a:solidFill>
              <a:effectLst/>
              <a:uLnTx/>
              <a:uFillTx/>
              <a:latin typeface="Avenir Book"/>
              <a:ea typeface="+mn-ea"/>
              <a:cs typeface="+mn-cs"/>
            </a:endParaRPr>
          </a:p>
        </p:txBody>
      </p:sp>
      <p:sp>
        <p:nvSpPr>
          <p:cNvPr id="12" name="Tekstvak 11"/>
          <p:cNvSpPr txBox="1"/>
          <p:nvPr/>
        </p:nvSpPr>
        <p:spPr>
          <a:xfrm>
            <a:off x="7086600" y="1771243"/>
            <a:ext cx="4834890" cy="3416320"/>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Dieren worden onrustig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Productie progesteron neemt af</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Productie oestrogeen neemt toe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Verslappen baarmoedermond en bekkenbanden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Oxytocine samentrekken baarmoederwand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Vulva zwelt op, soms uitvloeiing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Daling lichaamstemperatuur</a:t>
            </a:r>
          </a:p>
        </p:txBody>
      </p:sp>
      <p:sp>
        <p:nvSpPr>
          <p:cNvPr id="13" name="Tekstvak 12"/>
          <p:cNvSpPr txBox="1"/>
          <p:nvPr/>
        </p:nvSpPr>
        <p:spPr>
          <a:xfrm>
            <a:off x="7086600" y="1771243"/>
            <a:ext cx="4834890" cy="378565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Weeën volgen elkaar op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Druk vruchtvliezen verwijdt baarmoederhals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Opendrukken vagina en bekkenbodem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Geboortekanaal wijd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Weeën soms pijnlijk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Ademhaling sneller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Baarmoederhals volledig open, ontsluiting volledig</a:t>
            </a:r>
          </a:p>
        </p:txBody>
      </p:sp>
      <p:sp>
        <p:nvSpPr>
          <p:cNvPr id="14" name="Tekstvak 13"/>
          <p:cNvSpPr txBox="1"/>
          <p:nvPr/>
        </p:nvSpPr>
        <p:spPr>
          <a:xfrm>
            <a:off x="7086600" y="1781722"/>
            <a:ext cx="5040630" cy="2677656"/>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Herstel moeder noodzakelijk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Snel na bevalling eten, drinken en staan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Geslachtsorganen herstellen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Na bevalling nog uitvloeiing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Soms diarree na bevalling, te veel placenta gegeten</a:t>
            </a:r>
          </a:p>
        </p:txBody>
      </p:sp>
      <p:sp>
        <p:nvSpPr>
          <p:cNvPr id="15" name="Tekstvak 14"/>
          <p:cNvSpPr txBox="1"/>
          <p:nvPr/>
        </p:nvSpPr>
        <p:spPr>
          <a:xfrm>
            <a:off x="7098030" y="1771243"/>
            <a:ext cx="5040630" cy="415498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Vruchtvliezen in vagina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Krachtige persweeën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Waterblaas eerst naar buiten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Eventueel vruchtwater uit schede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Vruchtblaas met jong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Blaas scheurt vanzelf of moeder maakt het kapot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Moeder likt jong droog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Stimuleert ademhaling en bloedsomloop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Navelstreng doorbijten</a:t>
            </a:r>
          </a:p>
        </p:txBody>
      </p:sp>
      <p:sp>
        <p:nvSpPr>
          <p:cNvPr id="16" name="Tekstvak 15"/>
          <p:cNvSpPr txBox="1"/>
          <p:nvPr/>
        </p:nvSpPr>
        <p:spPr>
          <a:xfrm>
            <a:off x="7107555" y="1780233"/>
            <a:ext cx="5040630" cy="378565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Jong op zoek naar tepel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Nageboorte komt af</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Uitdrijving andere jongen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Nageboorte opeten voor voedingsstoffen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Geur van nageboorte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Nageboorte moet compleet zijn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Baarmoederontsteking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Jong moet biest drinken (snel)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prstClr val="black"/>
                </a:solidFill>
                <a:effectLst/>
                <a:uLnTx/>
                <a:uFillTx/>
                <a:latin typeface="Avenir Book"/>
                <a:ea typeface="+mn-ea"/>
                <a:cs typeface="+mn-cs"/>
              </a:rPr>
              <a:t>Maternale immuniteit</a:t>
            </a:r>
          </a:p>
        </p:txBody>
      </p:sp>
    </p:spTree>
    <p:extLst>
      <p:ext uri="{BB962C8B-B14F-4D97-AF65-F5344CB8AC3E}">
        <p14:creationId xmlns:p14="http://schemas.microsoft.com/office/powerpoint/2010/main" val="327014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2"/>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13"/>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5"/>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16"/>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p:bldP spid="12" grpId="1"/>
      <p:bldP spid="13" grpId="0"/>
      <p:bldP spid="13" grpId="1"/>
      <p:bldP spid="14" grpId="0"/>
      <p:bldP spid="15" grpId="0"/>
      <p:bldP spid="15" grpId="1"/>
      <p:bldP spid="16" grpId="0"/>
      <p:bldP spid="16"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4</a:t>
            </a:r>
            <a:r>
              <a:rPr lang="en-US" dirty="0" smtClean="0"/>
              <a:t>.5 </a:t>
            </a:r>
            <a:r>
              <a:rPr lang="en-US" dirty="0" err="1" smtClean="0"/>
              <a:t>Hond</a:t>
            </a:r>
            <a:endParaRPr lang="nl-NL" dirty="0"/>
          </a:p>
        </p:txBody>
      </p:sp>
      <p:sp>
        <p:nvSpPr>
          <p:cNvPr id="3" name="Tijdelijke aanduiding voor inhoud 2"/>
          <p:cNvSpPr>
            <a:spLocks noGrp="1"/>
          </p:cNvSpPr>
          <p:nvPr>
            <p:ph idx="1"/>
          </p:nvPr>
        </p:nvSpPr>
        <p:spPr/>
        <p:txBody>
          <a:bodyPr>
            <a:normAutofit/>
          </a:bodyPr>
          <a:lstStyle/>
          <a:p>
            <a:r>
              <a:rPr lang="nl-NL" dirty="0" smtClean="0"/>
              <a:t>Normale bevalling</a:t>
            </a:r>
          </a:p>
          <a:p>
            <a:pPr lvl="1" indent="-423863">
              <a:buFont typeface="Arial" panose="020B0604020202020204" pitchFamily="34" charset="0"/>
              <a:buChar char="•"/>
            </a:pPr>
            <a:r>
              <a:rPr lang="nl-NL" dirty="0" smtClean="0"/>
              <a:t>Dracht gemiddeld 63 dagen</a:t>
            </a:r>
          </a:p>
          <a:p>
            <a:pPr lvl="1" indent="-423863">
              <a:buFont typeface="Arial" panose="020B0604020202020204" pitchFamily="34" charset="0"/>
              <a:buChar char="•"/>
            </a:pPr>
            <a:r>
              <a:rPr lang="nl-NL" dirty="0" smtClean="0"/>
              <a:t>Voor geboorte onrustig, nest bouwen, graven en krabben</a:t>
            </a:r>
          </a:p>
          <a:p>
            <a:pPr lvl="1" indent="-423863">
              <a:buFont typeface="Arial" panose="020B0604020202020204" pitchFamily="34" charset="0"/>
              <a:buChar char="•"/>
            </a:pPr>
            <a:r>
              <a:rPr lang="nl-NL" dirty="0" smtClean="0"/>
              <a:t>Dag geboorte weinig eetlust, vaak poepen en plassen</a:t>
            </a:r>
          </a:p>
          <a:p>
            <a:pPr lvl="1" indent="-423863">
              <a:buFont typeface="Arial" panose="020B0604020202020204" pitchFamily="34" charset="0"/>
              <a:buChar char="•"/>
            </a:pPr>
            <a:r>
              <a:rPr lang="nl-NL" dirty="0" smtClean="0"/>
              <a:t>Daling lichaamstemperatuur (1-2</a:t>
            </a:r>
            <a:r>
              <a:rPr lang="nl-NL" dirty="0" smtClean="0">
                <a:latin typeface="Calibri" panose="020F0502020204030204" pitchFamily="34" charset="0"/>
              </a:rPr>
              <a:t>°C)</a:t>
            </a:r>
            <a:endParaRPr lang="nl-NL" dirty="0" smtClean="0"/>
          </a:p>
          <a:p>
            <a:pPr lvl="1" indent="-423863">
              <a:buFont typeface="Arial" panose="020B0604020202020204" pitchFamily="34" charset="0"/>
              <a:buChar char="•"/>
            </a:pPr>
            <a:r>
              <a:rPr lang="nl-NL" dirty="0" smtClean="0"/>
              <a:t>Uitscheiding bloederig dan ontsluitingsfase</a:t>
            </a:r>
          </a:p>
          <a:p>
            <a:pPr lvl="1" indent="-423863">
              <a:buFont typeface="Arial" panose="020B0604020202020204" pitchFamily="34" charset="0"/>
              <a:buChar char="•"/>
            </a:pPr>
            <a:r>
              <a:rPr lang="nl-NL" dirty="0" smtClean="0"/>
              <a:t>Uitdrijving per pup 10 – 30 minuten</a:t>
            </a:r>
          </a:p>
          <a:p>
            <a:pPr lvl="1" indent="-423863">
              <a:buFont typeface="Arial" panose="020B0604020202020204" pitchFamily="34" charset="0"/>
              <a:buChar char="•"/>
            </a:pPr>
            <a:r>
              <a:rPr lang="nl-NL" dirty="0" err="1" smtClean="0"/>
              <a:t>Tussenpuptijd</a:t>
            </a:r>
            <a:r>
              <a:rPr lang="nl-NL" dirty="0" smtClean="0"/>
              <a:t> 45 minuten</a:t>
            </a:r>
          </a:p>
          <a:p>
            <a:pPr lvl="1" indent="-423863">
              <a:buFont typeface="Arial" panose="020B0604020202020204" pitchFamily="34" charset="0"/>
              <a:buChar char="•"/>
            </a:pPr>
            <a:r>
              <a:rPr lang="nl-NL" dirty="0" smtClean="0"/>
              <a:t>Na 20 minuten geboorte pup volgt placenta</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299085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Tree>
    <p:extLst>
      <p:ext uri="{BB962C8B-B14F-4D97-AF65-F5344CB8AC3E}">
        <p14:creationId xmlns:p14="http://schemas.microsoft.com/office/powerpoint/2010/main" val="39917373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679904"/>
          </a:xfrm>
        </p:spPr>
        <p:txBody>
          <a:bodyPr>
            <a:normAutofit fontScale="90000"/>
          </a:bodyPr>
          <a:lstStyle/>
          <a:p>
            <a:r>
              <a:rPr lang="en-US" dirty="0"/>
              <a:t>4</a:t>
            </a:r>
            <a:r>
              <a:rPr lang="en-US" dirty="0" smtClean="0"/>
              <a:t>.6 Kat</a:t>
            </a:r>
            <a:endParaRPr lang="nl-NL" dirty="0"/>
          </a:p>
        </p:txBody>
      </p:sp>
      <p:sp>
        <p:nvSpPr>
          <p:cNvPr id="3" name="Tijdelijke aanduiding voor inhoud 2"/>
          <p:cNvSpPr>
            <a:spLocks noGrp="1"/>
          </p:cNvSpPr>
          <p:nvPr>
            <p:ph idx="1"/>
          </p:nvPr>
        </p:nvSpPr>
        <p:spPr>
          <a:xfrm>
            <a:off x="838200" y="1335314"/>
            <a:ext cx="10515600" cy="5386161"/>
          </a:xfrm>
        </p:spPr>
        <p:txBody>
          <a:bodyPr>
            <a:normAutofit lnSpcReduction="10000"/>
          </a:bodyPr>
          <a:lstStyle/>
          <a:p>
            <a:r>
              <a:rPr lang="nl-NL" dirty="0" smtClean="0"/>
              <a:t>Embryonale ontwikkeling</a:t>
            </a:r>
          </a:p>
          <a:p>
            <a:pPr lvl="1" indent="-423863">
              <a:buFont typeface="Arial" panose="020B0604020202020204" pitchFamily="34" charset="0"/>
              <a:buChar char="•"/>
            </a:pPr>
            <a:r>
              <a:rPr lang="nl-NL" dirty="0" smtClean="0"/>
              <a:t>Eicellen na 4 – 5 dagen in de baarmoeder </a:t>
            </a:r>
          </a:p>
          <a:p>
            <a:pPr lvl="1" indent="-423863">
              <a:buFont typeface="Arial" panose="020B0604020202020204" pitchFamily="34" charset="0"/>
              <a:buChar char="•"/>
            </a:pPr>
            <a:r>
              <a:rPr lang="nl-NL" dirty="0"/>
              <a:t>V</a:t>
            </a:r>
            <a:r>
              <a:rPr lang="nl-NL" dirty="0" smtClean="0"/>
              <a:t>erdelen gelijkmatig over baarmoederhoornen</a:t>
            </a:r>
          </a:p>
          <a:p>
            <a:pPr lvl="1" indent="-423863">
              <a:buFont typeface="Arial" panose="020B0604020202020204" pitchFamily="34" charset="0"/>
              <a:buChar char="•"/>
            </a:pPr>
            <a:r>
              <a:rPr lang="nl-NL" dirty="0" smtClean="0"/>
              <a:t>Innesteling rond dag 12 - 16</a:t>
            </a:r>
          </a:p>
          <a:p>
            <a:pPr lvl="1" indent="-423863">
              <a:buFont typeface="Arial" panose="020B0604020202020204" pitchFamily="34" charset="0"/>
              <a:buChar char="•"/>
            </a:pPr>
            <a:r>
              <a:rPr lang="nl-NL" dirty="0" smtClean="0"/>
              <a:t>Dag 35 embryo lijkt op volwassen stadium</a:t>
            </a:r>
          </a:p>
          <a:p>
            <a:pPr lvl="1" indent="-423863">
              <a:buFont typeface="Arial" panose="020B0604020202020204" pitchFamily="34" charset="0"/>
              <a:buChar char="•"/>
            </a:pPr>
            <a:r>
              <a:rPr lang="nl-NL" dirty="0"/>
              <a:t>D</a:t>
            </a:r>
            <a:r>
              <a:rPr lang="nl-NL" dirty="0" smtClean="0"/>
              <a:t>ag 40 haar en huidskleur, dag 38 – 40 skelet stevig</a:t>
            </a:r>
          </a:p>
          <a:p>
            <a:pPr lvl="1" indent="-423863">
              <a:buFont typeface="Arial" panose="020B0604020202020204" pitchFamily="34" charset="0"/>
              <a:buChar char="•"/>
            </a:pPr>
            <a:r>
              <a:rPr lang="nl-NL" dirty="0" smtClean="0"/>
              <a:t>Draagtijd gemiddeld 63 dagen</a:t>
            </a:r>
          </a:p>
          <a:p>
            <a:pPr marL="261937" lvl="1" indent="0">
              <a:buNone/>
            </a:pPr>
            <a:endParaRPr lang="nl-NL" dirty="0" smtClean="0"/>
          </a:p>
          <a:p>
            <a:r>
              <a:rPr lang="nl-NL" dirty="0" smtClean="0"/>
              <a:t>Geboorte</a:t>
            </a:r>
          </a:p>
          <a:p>
            <a:pPr lvl="1" indent="-423863">
              <a:buFont typeface="Arial" panose="020B0604020202020204" pitchFamily="34" charset="0"/>
              <a:buChar char="•"/>
            </a:pPr>
            <a:r>
              <a:rPr lang="nl-NL" dirty="0" smtClean="0"/>
              <a:t>Vermindert eetlust, laat lokroepen horen en hyperventileert</a:t>
            </a:r>
          </a:p>
          <a:p>
            <a:pPr lvl="1" indent="-423863">
              <a:buFont typeface="Arial" panose="020B0604020202020204" pitchFamily="34" charset="0"/>
              <a:buChar char="•"/>
            </a:pPr>
            <a:r>
              <a:rPr lang="nl-NL" dirty="0" smtClean="0"/>
              <a:t>Ontsluitingsfase onrustig</a:t>
            </a:r>
          </a:p>
          <a:p>
            <a:pPr lvl="1" indent="-423863">
              <a:buFont typeface="Arial" panose="020B0604020202020204" pitchFamily="34" charset="0"/>
              <a:buChar char="•"/>
            </a:pPr>
            <a:r>
              <a:rPr lang="nl-NL" dirty="0" smtClean="0"/>
              <a:t>Geboorte per kitten 3 – 5 minuten</a:t>
            </a:r>
          </a:p>
          <a:p>
            <a:pPr lvl="1" indent="-423863">
              <a:buFont typeface="Arial" panose="020B0604020202020204" pitchFamily="34" charset="0"/>
              <a:buChar char="•"/>
            </a:pPr>
            <a:r>
              <a:rPr lang="nl-NL" dirty="0" smtClean="0"/>
              <a:t>Tijd tussen </a:t>
            </a:r>
            <a:r>
              <a:rPr lang="nl-NL" dirty="0" err="1" smtClean="0"/>
              <a:t>kittens</a:t>
            </a:r>
            <a:r>
              <a:rPr lang="nl-NL" dirty="0" smtClean="0"/>
              <a:t> 45 minuten, gehele bevalling 4 – 16 uur</a:t>
            </a:r>
          </a:p>
          <a:p>
            <a:pPr lvl="1" indent="-423863">
              <a:buFont typeface="Arial" panose="020B0604020202020204" pitchFamily="34" charset="0"/>
              <a:buChar char="•"/>
            </a:pPr>
            <a:r>
              <a:rPr lang="nl-NL" dirty="0" smtClean="0"/>
              <a:t>Placenta 10 – 15 minuten na geboorte kitten</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296799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Tree>
    <p:extLst>
      <p:ext uri="{BB962C8B-B14F-4D97-AF65-F5344CB8AC3E}">
        <p14:creationId xmlns:p14="http://schemas.microsoft.com/office/powerpoint/2010/main" val="33573211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4</a:t>
            </a:r>
            <a:r>
              <a:rPr lang="en-US" dirty="0" smtClean="0"/>
              <a:t>.7 </a:t>
            </a:r>
            <a:r>
              <a:rPr lang="en-US" dirty="0" err="1" smtClean="0"/>
              <a:t>Konijn</a:t>
            </a:r>
            <a:endParaRPr lang="nl-NL" dirty="0"/>
          </a:p>
        </p:txBody>
      </p:sp>
      <p:sp>
        <p:nvSpPr>
          <p:cNvPr id="3" name="Tijdelijke aanduiding voor inhoud 2"/>
          <p:cNvSpPr>
            <a:spLocks noGrp="1"/>
          </p:cNvSpPr>
          <p:nvPr>
            <p:ph idx="1"/>
          </p:nvPr>
        </p:nvSpPr>
        <p:spPr/>
        <p:txBody>
          <a:bodyPr>
            <a:normAutofit/>
          </a:bodyPr>
          <a:lstStyle/>
          <a:p>
            <a:r>
              <a:rPr lang="nl-NL" dirty="0" smtClean="0"/>
              <a:t>Dracht en geboorte</a:t>
            </a:r>
          </a:p>
          <a:p>
            <a:pPr lvl="1" indent="-423863">
              <a:buFont typeface="Arial" panose="020B0604020202020204" pitchFamily="34" charset="0"/>
              <a:buChar char="•"/>
            </a:pPr>
            <a:r>
              <a:rPr lang="nl-NL" dirty="0" smtClean="0"/>
              <a:t>Na dekking ovulatie na 10 – 12 uur</a:t>
            </a:r>
          </a:p>
          <a:p>
            <a:pPr lvl="1" indent="-423863">
              <a:buFont typeface="Arial" panose="020B0604020202020204" pitchFamily="34" charset="0"/>
              <a:buChar char="•"/>
            </a:pPr>
            <a:r>
              <a:rPr lang="nl-NL" dirty="0" smtClean="0"/>
              <a:t>Konijn draagt gemiddeld 31 dagen</a:t>
            </a:r>
          </a:p>
          <a:p>
            <a:pPr lvl="1" indent="-423863">
              <a:buFont typeface="Arial" panose="020B0604020202020204" pitchFamily="34" charset="0"/>
              <a:buChar char="•"/>
            </a:pPr>
            <a:r>
              <a:rPr lang="nl-NL" dirty="0" smtClean="0"/>
              <a:t>Kleine nesten langer gedragen dan grote</a:t>
            </a:r>
          </a:p>
          <a:p>
            <a:pPr lvl="1" indent="-423863">
              <a:buFont typeface="Arial" panose="020B0604020202020204" pitchFamily="34" charset="0"/>
              <a:buChar char="•"/>
            </a:pPr>
            <a:r>
              <a:rPr lang="nl-NL" dirty="0" smtClean="0"/>
              <a:t>Nest bouwen 1 tot 3 dagen voor bevalling</a:t>
            </a:r>
          </a:p>
          <a:p>
            <a:pPr lvl="1" indent="-423863">
              <a:buFont typeface="Arial" panose="020B0604020202020204" pitchFamily="34" charset="0"/>
              <a:buChar char="•"/>
            </a:pPr>
            <a:r>
              <a:rPr lang="nl-NL" dirty="0" smtClean="0"/>
              <a:t>Vaak bevalling probleemloos</a:t>
            </a:r>
          </a:p>
          <a:p>
            <a:pPr lvl="1" indent="-423863">
              <a:buFont typeface="Arial" panose="020B0604020202020204" pitchFamily="34" charset="0"/>
              <a:buChar char="•"/>
            </a:pPr>
            <a:r>
              <a:rPr lang="nl-NL" dirty="0" smtClean="0"/>
              <a:t>Voedster neemt zittende houding aan</a:t>
            </a:r>
          </a:p>
          <a:p>
            <a:pPr lvl="1" indent="-423863">
              <a:buFont typeface="Arial" panose="020B0604020202020204" pitchFamily="34" charset="0"/>
              <a:buChar char="•"/>
            </a:pPr>
            <a:r>
              <a:rPr lang="nl-NL" dirty="0" smtClean="0"/>
              <a:t>Jongen in stuitligging geboren</a:t>
            </a:r>
          </a:p>
          <a:p>
            <a:pPr lvl="1" indent="-423863">
              <a:buFont typeface="Arial" panose="020B0604020202020204" pitchFamily="34" charset="0"/>
              <a:buChar char="•"/>
            </a:pPr>
            <a:r>
              <a:rPr lang="nl-NL" dirty="0"/>
              <a:t>T</a:t>
            </a:r>
            <a:r>
              <a:rPr lang="nl-NL" dirty="0" smtClean="0"/>
              <a:t>otale bevalling 10 minuten</a:t>
            </a:r>
          </a:p>
          <a:p>
            <a:endParaRPr lang="nl-NL" dirty="0" smtClean="0"/>
          </a:p>
        </p:txBody>
      </p:sp>
      <p:sp>
        <p:nvSpPr>
          <p:cNvPr id="4" name="Tijdelijke aanduiding voor tekst 3"/>
          <p:cNvSpPr>
            <a:spLocks noGrp="1"/>
          </p:cNvSpPr>
          <p:nvPr>
            <p:ph type="body" sz="quarter" idx="13"/>
          </p:nvPr>
        </p:nvSpPr>
        <p:spPr>
          <a:xfrm>
            <a:off x="838200" y="6356350"/>
            <a:ext cx="295656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a:p>
            <a:endParaRPr lang="nl-NL" dirty="0"/>
          </a:p>
        </p:txBody>
      </p:sp>
    </p:spTree>
    <p:extLst>
      <p:ext uri="{BB962C8B-B14F-4D97-AF65-F5344CB8AC3E}">
        <p14:creationId xmlns:p14="http://schemas.microsoft.com/office/powerpoint/2010/main" val="9374398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5"/>
            <a:ext cx="10725150" cy="1325563"/>
          </a:xfrm>
        </p:spPr>
        <p:txBody>
          <a:bodyPr>
            <a:normAutofit/>
          </a:bodyPr>
          <a:lstStyle/>
          <a:p>
            <a:r>
              <a:rPr lang="en-US" dirty="0"/>
              <a:t>4</a:t>
            </a:r>
            <a:r>
              <a:rPr lang="en-US" dirty="0" smtClean="0"/>
              <a:t>.7 </a:t>
            </a:r>
            <a:r>
              <a:rPr lang="en-US" dirty="0" err="1" smtClean="0"/>
              <a:t>Konijn</a:t>
            </a:r>
            <a:endParaRPr lang="nl-NL" dirty="0"/>
          </a:p>
        </p:txBody>
      </p:sp>
      <p:sp>
        <p:nvSpPr>
          <p:cNvPr id="3" name="Tijdelijke aanduiding voor inhoud 2"/>
          <p:cNvSpPr>
            <a:spLocks noGrp="1"/>
          </p:cNvSpPr>
          <p:nvPr>
            <p:ph idx="1"/>
          </p:nvPr>
        </p:nvSpPr>
        <p:spPr>
          <a:xfrm>
            <a:off x="628650" y="1825625"/>
            <a:ext cx="10725150" cy="550017"/>
          </a:xfrm>
        </p:spPr>
        <p:txBody>
          <a:bodyPr>
            <a:normAutofit/>
          </a:bodyPr>
          <a:lstStyle/>
          <a:p>
            <a:r>
              <a:rPr lang="nl-NL" dirty="0" smtClean="0"/>
              <a:t>Cavia en hamster</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295656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a:p>
            <a:endParaRPr lang="nl-NL" dirty="0"/>
          </a:p>
        </p:txBody>
      </p:sp>
      <p:graphicFrame>
        <p:nvGraphicFramePr>
          <p:cNvPr id="7" name="Tabel 6"/>
          <p:cNvGraphicFramePr>
            <a:graphicFrameLocks noGrp="1"/>
          </p:cNvGraphicFramePr>
          <p:nvPr>
            <p:extLst/>
          </p:nvPr>
        </p:nvGraphicFramePr>
        <p:xfrm>
          <a:off x="628650" y="2537036"/>
          <a:ext cx="10725150" cy="3134360"/>
        </p:xfrm>
        <a:graphic>
          <a:graphicData uri="http://schemas.openxmlformats.org/drawingml/2006/table">
            <a:tbl>
              <a:tblPr firstRow="1" bandRow="1">
                <a:tableStyleId>{5C22544A-7EE6-4342-B048-85BDC9FD1C3A}</a:tableStyleId>
              </a:tblPr>
              <a:tblGrid>
                <a:gridCol w="5362575">
                  <a:extLst>
                    <a:ext uri="{9D8B030D-6E8A-4147-A177-3AD203B41FA5}">
                      <a16:colId xmlns:a16="http://schemas.microsoft.com/office/drawing/2014/main" val="20000"/>
                    </a:ext>
                  </a:extLst>
                </a:gridCol>
                <a:gridCol w="5362575">
                  <a:extLst>
                    <a:ext uri="{9D8B030D-6E8A-4147-A177-3AD203B41FA5}">
                      <a16:colId xmlns:a16="http://schemas.microsoft.com/office/drawing/2014/main" val="20001"/>
                    </a:ext>
                  </a:extLst>
                </a:gridCol>
              </a:tblGrid>
              <a:tr h="370840">
                <a:tc>
                  <a:txBody>
                    <a:bodyPr/>
                    <a:lstStyle/>
                    <a:p>
                      <a:r>
                        <a:rPr lang="nl-NL" dirty="0" smtClean="0"/>
                        <a:t>Cavia</a:t>
                      </a:r>
                      <a:endParaRPr lang="nl-NL" dirty="0"/>
                    </a:p>
                  </a:txBody>
                  <a:tcPr/>
                </a:tc>
                <a:tc>
                  <a:txBody>
                    <a:bodyPr/>
                    <a:lstStyle/>
                    <a:p>
                      <a:r>
                        <a:rPr lang="nl-NL" dirty="0" smtClean="0"/>
                        <a:t>Hamster</a:t>
                      </a:r>
                      <a:endParaRPr lang="nl-NL" dirty="0"/>
                    </a:p>
                  </a:txBody>
                  <a:tcPr/>
                </a:tc>
                <a:extLst>
                  <a:ext uri="{0D108BD9-81ED-4DB2-BD59-A6C34878D82A}">
                    <a16:rowId xmlns:a16="http://schemas.microsoft.com/office/drawing/2014/main" val="10000"/>
                  </a:ext>
                </a:extLst>
              </a:tr>
              <a:tr h="370840">
                <a:tc>
                  <a:txBody>
                    <a:bodyPr/>
                    <a:lstStyle/>
                    <a:p>
                      <a:r>
                        <a:rPr lang="nl-NL" dirty="0" smtClean="0"/>
                        <a:t>Lange draagtijd, 68 dagen (nestvlieders)</a:t>
                      </a:r>
                      <a:endParaRPr lang="nl-NL" dirty="0"/>
                    </a:p>
                  </a:txBody>
                  <a:tcPr/>
                </a:tc>
                <a:tc>
                  <a:txBody>
                    <a:bodyPr/>
                    <a:lstStyle/>
                    <a:p>
                      <a:r>
                        <a:rPr lang="nl-NL" dirty="0" smtClean="0"/>
                        <a:t>Bevalling vaak probleemloos</a:t>
                      </a:r>
                      <a:endParaRPr lang="nl-NL" dirty="0"/>
                    </a:p>
                  </a:txBody>
                  <a:tcPr/>
                </a:tc>
                <a:extLst>
                  <a:ext uri="{0D108BD9-81ED-4DB2-BD59-A6C34878D82A}">
                    <a16:rowId xmlns:a16="http://schemas.microsoft.com/office/drawing/2014/main" val="10001"/>
                  </a:ext>
                </a:extLst>
              </a:tr>
              <a:tr h="370840">
                <a:tc>
                  <a:txBody>
                    <a:bodyPr/>
                    <a:lstStyle/>
                    <a:p>
                      <a:r>
                        <a:rPr lang="nl-NL" dirty="0" smtClean="0"/>
                        <a:t>Vlak voor geboorte graven kuiltje</a:t>
                      </a:r>
                      <a:endParaRPr lang="nl-NL" dirty="0"/>
                    </a:p>
                  </a:txBody>
                  <a:tcPr/>
                </a:tc>
                <a:tc>
                  <a:txBody>
                    <a:bodyPr/>
                    <a:lstStyle/>
                    <a:p>
                      <a:r>
                        <a:rPr lang="nl-NL" dirty="0" smtClean="0"/>
                        <a:t>Draagtijd 16 dagen (nestblijvers)</a:t>
                      </a:r>
                      <a:endParaRPr lang="nl-NL" dirty="0"/>
                    </a:p>
                  </a:txBody>
                  <a:tcPr/>
                </a:tc>
                <a:extLst>
                  <a:ext uri="{0D108BD9-81ED-4DB2-BD59-A6C34878D82A}">
                    <a16:rowId xmlns:a16="http://schemas.microsoft.com/office/drawing/2014/main" val="10002"/>
                  </a:ext>
                </a:extLst>
              </a:tr>
              <a:tr h="370840">
                <a:tc>
                  <a:txBody>
                    <a:bodyPr/>
                    <a:lstStyle/>
                    <a:p>
                      <a:r>
                        <a:rPr lang="nl-NL" dirty="0" smtClean="0"/>
                        <a:t>Bekkenbanden</a:t>
                      </a:r>
                      <a:r>
                        <a:rPr lang="nl-NL" baseline="0" dirty="0" smtClean="0"/>
                        <a:t> verslappen en komt niet meer van haar plek</a:t>
                      </a:r>
                      <a:endParaRPr lang="nl-NL" dirty="0"/>
                    </a:p>
                  </a:txBody>
                  <a:tcPr/>
                </a:tc>
                <a:tc>
                  <a:txBody>
                    <a:bodyPr/>
                    <a:lstStyle/>
                    <a:p>
                      <a:r>
                        <a:rPr lang="nl-NL" dirty="0" smtClean="0"/>
                        <a:t>Bevalling vaak ‘s nachts</a:t>
                      </a:r>
                      <a:endParaRPr lang="nl-NL" dirty="0"/>
                    </a:p>
                  </a:txBody>
                  <a:tcPr/>
                </a:tc>
                <a:extLst>
                  <a:ext uri="{0D108BD9-81ED-4DB2-BD59-A6C34878D82A}">
                    <a16:rowId xmlns:a16="http://schemas.microsoft.com/office/drawing/2014/main" val="10003"/>
                  </a:ext>
                </a:extLst>
              </a:tr>
              <a:tr h="370840">
                <a:tc>
                  <a:txBody>
                    <a:bodyPr/>
                    <a:lstStyle/>
                    <a:p>
                      <a:r>
                        <a:rPr lang="nl-NL" dirty="0" smtClean="0"/>
                        <a:t>Bevalling duurt 30 minuten</a:t>
                      </a:r>
                      <a:endParaRPr lang="nl-NL" dirty="0"/>
                    </a:p>
                  </a:txBody>
                  <a:tcPr/>
                </a:tc>
                <a:tc>
                  <a:txBody>
                    <a:bodyPr/>
                    <a:lstStyle/>
                    <a:p>
                      <a:r>
                        <a:rPr lang="nl-NL" dirty="0" smtClean="0"/>
                        <a:t>Na bevalling piepen jongen</a:t>
                      </a:r>
                      <a:endParaRPr lang="nl-NL" dirty="0"/>
                    </a:p>
                  </a:txBody>
                  <a:tcPr/>
                </a:tc>
                <a:extLst>
                  <a:ext uri="{0D108BD9-81ED-4DB2-BD59-A6C34878D82A}">
                    <a16:rowId xmlns:a16="http://schemas.microsoft.com/office/drawing/2014/main" val="10004"/>
                  </a:ext>
                </a:extLst>
              </a:tr>
              <a:tr h="370840">
                <a:tc>
                  <a:txBody>
                    <a:bodyPr/>
                    <a:lstStyle/>
                    <a:p>
                      <a:r>
                        <a:rPr lang="nl-NL" dirty="0" smtClean="0"/>
                        <a:t>Jongen tussen voorpoten door geboren</a:t>
                      </a:r>
                      <a:endParaRPr lang="nl-NL" dirty="0"/>
                    </a:p>
                  </a:txBody>
                  <a:tcPr/>
                </a:tc>
                <a:tc>
                  <a:txBody>
                    <a:bodyPr/>
                    <a:lstStyle/>
                    <a:p>
                      <a:r>
                        <a:rPr lang="nl-NL" dirty="0" smtClean="0"/>
                        <a:t>Moeder likt jongen schoon</a:t>
                      </a:r>
                      <a:endParaRPr lang="nl-NL" dirty="0"/>
                    </a:p>
                  </a:txBody>
                  <a:tcPr/>
                </a:tc>
                <a:extLst>
                  <a:ext uri="{0D108BD9-81ED-4DB2-BD59-A6C34878D82A}">
                    <a16:rowId xmlns:a16="http://schemas.microsoft.com/office/drawing/2014/main" val="10005"/>
                  </a:ext>
                </a:extLst>
              </a:tr>
              <a:tr h="370840">
                <a:tc>
                  <a:txBody>
                    <a:bodyPr/>
                    <a:lstStyle/>
                    <a:p>
                      <a:r>
                        <a:rPr lang="nl-NL" dirty="0" smtClean="0"/>
                        <a:t>Zeug gebruikt</a:t>
                      </a:r>
                      <a:r>
                        <a:rPr lang="nl-NL" baseline="0" dirty="0" smtClean="0"/>
                        <a:t> snijtanden om jongen uit geboortekanaal te trekken</a:t>
                      </a:r>
                      <a:endParaRPr lang="nl-NL" dirty="0"/>
                    </a:p>
                  </a:txBody>
                  <a:tcPr/>
                </a:tc>
                <a:tc>
                  <a:txBody>
                    <a:bodyPr/>
                    <a:lstStyle/>
                    <a:p>
                      <a:r>
                        <a:rPr lang="nl-NL" dirty="0" smtClean="0"/>
                        <a:t>Gemiddeld</a:t>
                      </a:r>
                      <a:r>
                        <a:rPr lang="nl-NL" baseline="0" dirty="0" smtClean="0"/>
                        <a:t> worp van 6 – 7 jongen (1,5 gram)</a:t>
                      </a:r>
                      <a:endParaRPr lang="nl-NL"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055068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4</a:t>
            </a:r>
            <a:r>
              <a:rPr lang="en-US" dirty="0" smtClean="0"/>
              <a:t>.8 </a:t>
            </a:r>
            <a:r>
              <a:rPr lang="en-US" dirty="0" err="1" smtClean="0"/>
              <a:t>Vogels</a:t>
            </a:r>
            <a:endParaRPr lang="nl-NL" dirty="0"/>
          </a:p>
        </p:txBody>
      </p:sp>
      <p:sp>
        <p:nvSpPr>
          <p:cNvPr id="3" name="Tijdelijke aanduiding voor inhoud 2"/>
          <p:cNvSpPr>
            <a:spLocks noGrp="1"/>
          </p:cNvSpPr>
          <p:nvPr>
            <p:ph idx="1"/>
          </p:nvPr>
        </p:nvSpPr>
        <p:spPr/>
        <p:txBody>
          <a:bodyPr>
            <a:normAutofit/>
          </a:bodyPr>
          <a:lstStyle/>
          <a:p>
            <a:r>
              <a:rPr lang="nl-NL" dirty="0" smtClean="0"/>
              <a:t>Natuurbroed en broedduur</a:t>
            </a:r>
          </a:p>
          <a:p>
            <a:pPr lvl="1" indent="-423863">
              <a:buFont typeface="Arial" panose="020B0604020202020204" pitchFamily="34" charset="0"/>
              <a:buChar char="•"/>
            </a:pPr>
            <a:r>
              <a:rPr lang="nl-NL" dirty="0" smtClean="0"/>
              <a:t>Vogels tonen per soort ander broedgedrag</a:t>
            </a:r>
          </a:p>
          <a:p>
            <a:pPr lvl="1" indent="-423863">
              <a:buFont typeface="Arial" panose="020B0604020202020204" pitchFamily="34" charset="0"/>
              <a:buChar char="•"/>
            </a:pPr>
            <a:r>
              <a:rPr lang="nl-NL" dirty="0" smtClean="0"/>
              <a:t>Tijdens het broeden ook per soort anders</a:t>
            </a:r>
          </a:p>
          <a:p>
            <a:pPr lvl="1" indent="-423863">
              <a:buFont typeface="Arial" panose="020B0604020202020204" pitchFamily="34" charset="0"/>
              <a:buChar char="•"/>
            </a:pPr>
            <a:r>
              <a:rPr lang="nl-NL" dirty="0" smtClean="0"/>
              <a:t>Sommige broeden pas als legsel compleet is</a:t>
            </a:r>
          </a:p>
          <a:p>
            <a:pPr lvl="1" indent="-423863">
              <a:buFont typeface="Arial" panose="020B0604020202020204" pitchFamily="34" charset="0"/>
              <a:buChar char="•"/>
            </a:pPr>
            <a:r>
              <a:rPr lang="nl-NL" dirty="0" smtClean="0"/>
              <a:t>Anderen broeden al bij 2 of 3 eieren</a:t>
            </a:r>
          </a:p>
          <a:p>
            <a:pPr lvl="1" indent="-423863">
              <a:buFont typeface="Arial" panose="020B0604020202020204" pitchFamily="34" charset="0"/>
              <a:buChar char="•"/>
            </a:pPr>
            <a:r>
              <a:rPr lang="nl-NL" dirty="0" smtClean="0"/>
              <a:t>Broedduur afhankelijk van grootte ei </a:t>
            </a:r>
          </a:p>
          <a:p>
            <a:pPr lvl="1" indent="-423863">
              <a:buFont typeface="Arial" panose="020B0604020202020204" pitchFamily="34" charset="0"/>
              <a:buChar char="•"/>
            </a:pPr>
            <a:r>
              <a:rPr lang="nl-NL" dirty="0" smtClean="0"/>
              <a:t>Onderscheidt tussen nestvlieders en nestblijvers</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304800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Tree>
    <p:extLst>
      <p:ext uri="{BB962C8B-B14F-4D97-AF65-F5344CB8AC3E}">
        <p14:creationId xmlns:p14="http://schemas.microsoft.com/office/powerpoint/2010/main" val="9716798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3486" y="365125"/>
            <a:ext cx="10860314" cy="1325563"/>
          </a:xfrm>
        </p:spPr>
        <p:txBody>
          <a:bodyPr>
            <a:normAutofit/>
          </a:bodyPr>
          <a:lstStyle/>
          <a:p>
            <a:r>
              <a:rPr lang="en-US" dirty="0"/>
              <a:t>4</a:t>
            </a:r>
            <a:r>
              <a:rPr lang="en-US" dirty="0" smtClean="0"/>
              <a:t>.8 </a:t>
            </a:r>
            <a:r>
              <a:rPr lang="en-US" dirty="0" err="1" smtClean="0"/>
              <a:t>Vogels</a:t>
            </a:r>
            <a:endParaRPr lang="nl-NL" dirty="0"/>
          </a:p>
        </p:txBody>
      </p:sp>
      <p:sp>
        <p:nvSpPr>
          <p:cNvPr id="3" name="Tijdelijke aanduiding voor inhoud 2"/>
          <p:cNvSpPr>
            <a:spLocks noGrp="1"/>
          </p:cNvSpPr>
          <p:nvPr>
            <p:ph idx="1"/>
          </p:nvPr>
        </p:nvSpPr>
        <p:spPr>
          <a:xfrm>
            <a:off x="609600" y="1825625"/>
            <a:ext cx="10744200" cy="627289"/>
          </a:xfrm>
        </p:spPr>
        <p:txBody>
          <a:bodyPr>
            <a:normAutofit/>
          </a:bodyPr>
          <a:lstStyle/>
          <a:p>
            <a:r>
              <a:rPr lang="nl-NL" dirty="0" smtClean="0"/>
              <a:t>Ontwikkeling van kiem tot kuiken</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304800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5620" y="34925"/>
            <a:ext cx="5067300" cy="6686550"/>
          </a:xfrm>
          <a:prstGeom prst="rect">
            <a:avLst/>
          </a:prstGeom>
        </p:spPr>
      </p:pic>
    </p:spTree>
    <p:extLst>
      <p:ext uri="{BB962C8B-B14F-4D97-AF65-F5344CB8AC3E}">
        <p14:creationId xmlns:p14="http://schemas.microsoft.com/office/powerpoint/2010/main" val="10143023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4</a:t>
            </a:r>
            <a:r>
              <a:rPr lang="en-US" dirty="0" smtClean="0"/>
              <a:t>.8 </a:t>
            </a:r>
            <a:r>
              <a:rPr lang="en-US" dirty="0" err="1" smtClean="0"/>
              <a:t>Vogels</a:t>
            </a:r>
            <a:endParaRPr lang="nl-NL" dirty="0"/>
          </a:p>
        </p:txBody>
      </p:sp>
      <p:sp>
        <p:nvSpPr>
          <p:cNvPr id="3" name="Tijdelijke aanduiding voor inhoud 2"/>
          <p:cNvSpPr>
            <a:spLocks noGrp="1"/>
          </p:cNvSpPr>
          <p:nvPr>
            <p:ph idx="1"/>
          </p:nvPr>
        </p:nvSpPr>
        <p:spPr/>
        <p:txBody>
          <a:bodyPr>
            <a:normAutofit/>
          </a:bodyPr>
          <a:lstStyle/>
          <a:p>
            <a:r>
              <a:rPr lang="nl-NL" dirty="0" smtClean="0"/>
              <a:t>Verder verloop uitkomstproces</a:t>
            </a:r>
          </a:p>
          <a:p>
            <a:pPr lvl="1" indent="-423863">
              <a:buFont typeface="Arial" panose="020B0604020202020204" pitchFamily="34" charset="0"/>
              <a:buChar char="•"/>
            </a:pPr>
            <a:r>
              <a:rPr lang="nl-NL" dirty="0" smtClean="0"/>
              <a:t>Dag 20 of 21 ei aangepikt</a:t>
            </a:r>
          </a:p>
          <a:p>
            <a:pPr lvl="1" indent="-423863">
              <a:buFont typeface="Arial" panose="020B0604020202020204" pitchFamily="34" charset="0"/>
              <a:buChar char="•"/>
            </a:pPr>
            <a:r>
              <a:rPr lang="nl-NL" dirty="0" smtClean="0"/>
              <a:t>Driehoekje uit schaal gepikt</a:t>
            </a:r>
          </a:p>
          <a:p>
            <a:pPr lvl="1" indent="-423863">
              <a:buFont typeface="Arial" panose="020B0604020202020204" pitchFamily="34" charset="0"/>
              <a:buChar char="•"/>
            </a:pPr>
            <a:r>
              <a:rPr lang="nl-NL" dirty="0" smtClean="0"/>
              <a:t>Kost veel energie, kuiken uren uitrusten</a:t>
            </a:r>
          </a:p>
          <a:p>
            <a:pPr lvl="1" indent="-423863">
              <a:buFont typeface="Arial" panose="020B0604020202020204" pitchFamily="34" charset="0"/>
              <a:buChar char="•"/>
            </a:pPr>
            <a:r>
              <a:rPr lang="nl-NL" dirty="0" smtClean="0"/>
              <a:t>Eischaal kapot maken met </a:t>
            </a:r>
            <a:r>
              <a:rPr lang="nl-NL" dirty="0" err="1" smtClean="0"/>
              <a:t>eitandje</a:t>
            </a:r>
            <a:r>
              <a:rPr lang="nl-NL" dirty="0" smtClean="0"/>
              <a:t> op de snavel</a:t>
            </a:r>
          </a:p>
          <a:p>
            <a:pPr lvl="1" indent="-423863">
              <a:buFont typeface="Arial" panose="020B0604020202020204" pitchFamily="34" charset="0"/>
              <a:buChar char="•"/>
            </a:pPr>
            <a:r>
              <a:rPr lang="nl-NL" dirty="0" smtClean="0"/>
              <a:t>Kuiken pikt ei kapot, strekt uit en breekt ei open</a:t>
            </a:r>
          </a:p>
          <a:p>
            <a:pPr lvl="1" indent="-423863">
              <a:buFont typeface="Arial" panose="020B0604020202020204" pitchFamily="34" charset="0"/>
              <a:buChar char="•"/>
            </a:pPr>
            <a:r>
              <a:rPr lang="nl-NL" dirty="0" smtClean="0"/>
              <a:t>Kuiken is uitgeput</a:t>
            </a:r>
          </a:p>
          <a:p>
            <a:pPr lvl="1" indent="-423863">
              <a:buFont typeface="Arial" panose="020B0604020202020204" pitchFamily="34" charset="0"/>
              <a:buChar char="•"/>
            </a:pPr>
            <a:r>
              <a:rPr lang="nl-NL" dirty="0" err="1" smtClean="0"/>
              <a:t>Eitandje</a:t>
            </a:r>
            <a:r>
              <a:rPr lang="nl-NL" dirty="0" smtClean="0"/>
              <a:t> valt er na enkele dagen vanaf</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304800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Tree>
    <p:extLst>
      <p:ext uri="{BB962C8B-B14F-4D97-AF65-F5344CB8AC3E}">
        <p14:creationId xmlns:p14="http://schemas.microsoft.com/office/powerpoint/2010/main" val="3962631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8000" y="653616"/>
            <a:ext cx="11190514" cy="1886384"/>
          </a:xfrm>
        </p:spPr>
        <p:txBody>
          <a:bodyPr>
            <a:normAutofit/>
          </a:bodyPr>
          <a:lstStyle/>
          <a:p>
            <a:r>
              <a:rPr lang="en-US" sz="4800" b="1" dirty="0" err="1" smtClean="0"/>
              <a:t>Natuurlijke</a:t>
            </a:r>
            <a:r>
              <a:rPr lang="en-US" sz="4800" b="1" dirty="0" smtClean="0"/>
              <a:t> </a:t>
            </a:r>
            <a:r>
              <a:rPr lang="en-US" sz="4800" b="1" dirty="0" err="1"/>
              <a:t>v</a:t>
            </a:r>
            <a:r>
              <a:rPr lang="en-US" sz="4800" b="1" dirty="0" err="1" smtClean="0"/>
              <a:t>oortplanting</a:t>
            </a:r>
            <a:r>
              <a:rPr lang="en-US" sz="4800" b="1" dirty="0" smtClean="0"/>
              <a:t> </a:t>
            </a:r>
            <a:r>
              <a:rPr lang="en-US" sz="4800" b="1" dirty="0" err="1" smtClean="0"/>
              <a:t>en</a:t>
            </a:r>
            <a:r>
              <a:rPr lang="en-US" sz="4800" b="1" dirty="0" smtClean="0"/>
              <a:t> </a:t>
            </a:r>
            <a:r>
              <a:rPr lang="en-US" sz="4800" b="1" dirty="0" err="1" smtClean="0"/>
              <a:t>anatomie</a:t>
            </a:r>
            <a:endParaRPr lang="nl-NL" sz="4800" b="1" dirty="0"/>
          </a:p>
        </p:txBody>
      </p:sp>
      <p:sp>
        <p:nvSpPr>
          <p:cNvPr id="3" name="Ondertitel 2"/>
          <p:cNvSpPr>
            <a:spLocks noGrp="1"/>
          </p:cNvSpPr>
          <p:nvPr>
            <p:ph type="subTitle" idx="1"/>
          </p:nvPr>
        </p:nvSpPr>
        <p:spPr/>
        <p:txBody>
          <a:bodyPr/>
          <a:lstStyle/>
          <a:p>
            <a:r>
              <a:rPr lang="en-US" dirty="0" err="1" smtClean="0"/>
              <a:t>Hoofdstuk</a:t>
            </a:r>
            <a:r>
              <a:rPr lang="en-US" dirty="0" smtClean="0"/>
              <a:t> 3. </a:t>
            </a:r>
          </a:p>
          <a:p>
            <a:r>
              <a:rPr lang="en-US" sz="3600" b="1" dirty="0" smtClean="0"/>
              <a:t>Paring en </a:t>
            </a:r>
            <a:r>
              <a:rPr lang="en-US" sz="3600" b="1" dirty="0" err="1" smtClean="0"/>
              <a:t>bevruchting</a:t>
            </a:r>
            <a:endParaRPr lang="nl-NL" sz="3600" b="1" dirty="0"/>
          </a:p>
        </p:txBody>
      </p:sp>
    </p:spTree>
    <p:extLst>
      <p:ext uri="{BB962C8B-B14F-4D97-AF65-F5344CB8AC3E}">
        <p14:creationId xmlns:p14="http://schemas.microsoft.com/office/powerpoint/2010/main" val="12835381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4.9 </a:t>
            </a:r>
            <a:r>
              <a:rPr lang="en-US" dirty="0" err="1" smtClean="0"/>
              <a:t>Vissen</a:t>
            </a:r>
            <a:r>
              <a:rPr lang="en-US" dirty="0" smtClean="0"/>
              <a:t>, </a:t>
            </a:r>
            <a:r>
              <a:rPr lang="en-US" dirty="0" err="1" smtClean="0"/>
              <a:t>amfibieën</a:t>
            </a:r>
            <a:r>
              <a:rPr lang="en-US" dirty="0" smtClean="0"/>
              <a:t> </a:t>
            </a:r>
            <a:br>
              <a:rPr lang="en-US" dirty="0" smtClean="0"/>
            </a:br>
            <a:r>
              <a:rPr lang="en-US" dirty="0" err="1" smtClean="0"/>
              <a:t>en</a:t>
            </a:r>
            <a:r>
              <a:rPr lang="en-US" dirty="0" smtClean="0"/>
              <a:t> </a:t>
            </a:r>
            <a:r>
              <a:rPr lang="en-US" dirty="0" err="1" smtClean="0"/>
              <a:t>reptielen</a:t>
            </a:r>
            <a:endParaRPr lang="nl-NL" dirty="0"/>
          </a:p>
        </p:txBody>
      </p:sp>
      <p:sp>
        <p:nvSpPr>
          <p:cNvPr id="3" name="Tijdelijke aanduiding voor inhoud 2"/>
          <p:cNvSpPr>
            <a:spLocks noGrp="1"/>
          </p:cNvSpPr>
          <p:nvPr>
            <p:ph idx="1"/>
          </p:nvPr>
        </p:nvSpPr>
        <p:spPr>
          <a:xfrm>
            <a:off x="838200" y="1825625"/>
            <a:ext cx="10515600" cy="783937"/>
          </a:xfrm>
        </p:spPr>
        <p:txBody>
          <a:bodyPr>
            <a:normAutofit fontScale="92500" lnSpcReduction="10000"/>
          </a:bodyPr>
          <a:lstStyle/>
          <a:p>
            <a:r>
              <a:rPr lang="nl-NL" dirty="0" smtClean="0"/>
              <a:t>Vissen</a:t>
            </a:r>
          </a:p>
          <a:p>
            <a:pPr lvl="1" indent="-423863">
              <a:buFont typeface="Arial" panose="020B0604020202020204" pitchFamily="34" charset="0"/>
              <a:buChar char="•"/>
            </a:pPr>
            <a:r>
              <a:rPr lang="nl-NL" dirty="0" smtClean="0"/>
              <a:t>Drie manieren van jongen op de wereld zetten:</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304800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
        <p:nvSpPr>
          <p:cNvPr id="6" name="Rond diagonale hoek rechthoek 5"/>
          <p:cNvSpPr/>
          <p:nvPr/>
        </p:nvSpPr>
        <p:spPr>
          <a:xfrm>
            <a:off x="838200" y="2840327"/>
            <a:ext cx="10515600" cy="651510"/>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smtClean="0">
                <a:ln>
                  <a:noFill/>
                </a:ln>
                <a:solidFill>
                  <a:prstClr val="black">
                    <a:lumMod val="95000"/>
                    <a:lumOff val="5000"/>
                  </a:prstClr>
                </a:solidFill>
                <a:effectLst/>
                <a:uLnTx/>
                <a:uFillTx/>
                <a:latin typeface="Avenir Book"/>
                <a:ea typeface="+mn-ea"/>
                <a:cs typeface="+mn-cs"/>
                <a:sym typeface="Wingdings" panose="05000000000000000000" pitchFamily="2" charset="2"/>
              </a:rPr>
              <a:t>Eieren leggen</a:t>
            </a:r>
            <a:r>
              <a:rPr kumimoji="0" lang="nl-NL" sz="2000" b="0" i="0" u="none" strike="noStrike" kern="1200" cap="none" spc="0" normalizeH="0" baseline="0" noProof="0" dirty="0" smtClean="0">
                <a:ln>
                  <a:noFill/>
                </a:ln>
                <a:solidFill>
                  <a:prstClr val="black">
                    <a:lumMod val="95000"/>
                    <a:lumOff val="5000"/>
                  </a:prstClr>
                </a:solidFill>
                <a:effectLst/>
                <a:uLnTx/>
                <a:uFillTx/>
                <a:latin typeface="Avenir Book"/>
                <a:ea typeface="+mn-ea"/>
                <a:cs typeface="+mn-cs"/>
                <a:sym typeface="Wingdings" panose="05000000000000000000" pitchFamily="2" charset="2"/>
              </a:rPr>
              <a:t> </a:t>
            </a:r>
            <a:r>
              <a:rPr kumimoji="0" lang="nl-NL" sz="2000" b="0" i="0" u="none" strike="noStrike" kern="1200" cap="none" spc="0" normalizeH="0" baseline="0" noProof="0" dirty="0" err="1" smtClean="0">
                <a:ln>
                  <a:noFill/>
                </a:ln>
                <a:solidFill>
                  <a:prstClr val="black">
                    <a:lumMod val="95000"/>
                    <a:lumOff val="5000"/>
                  </a:prstClr>
                </a:solidFill>
                <a:effectLst/>
                <a:uLnTx/>
                <a:uFillTx/>
                <a:latin typeface="Avenir Book"/>
                <a:ea typeface="+mn-ea"/>
                <a:cs typeface="+mn-cs"/>
                <a:sym typeface="Wingdings" panose="05000000000000000000" pitchFamily="2" charset="2"/>
              </a:rPr>
              <a:t>Ovipaar</a:t>
            </a:r>
            <a:r>
              <a:rPr kumimoji="0" lang="nl-NL" sz="2000" b="0" i="0" u="none" strike="noStrike" kern="1200" cap="none" spc="0" normalizeH="0" baseline="0" noProof="0" dirty="0" smtClean="0">
                <a:ln>
                  <a:noFill/>
                </a:ln>
                <a:solidFill>
                  <a:prstClr val="black">
                    <a:lumMod val="95000"/>
                    <a:lumOff val="5000"/>
                  </a:prstClr>
                </a:solidFill>
                <a:effectLst/>
                <a:uLnTx/>
                <a:uFillTx/>
                <a:latin typeface="Avenir Book"/>
                <a:ea typeface="+mn-ea"/>
                <a:cs typeface="+mn-cs"/>
                <a:sym typeface="Wingdings" panose="05000000000000000000" pitchFamily="2" charset="2"/>
              </a:rPr>
              <a:t>. Eieren leggen buiten het lichaam. Na uitkomst diverse ontwikkelfasen. Zodra embryo’s zich voeden worden het larven</a:t>
            </a:r>
            <a:endParaRPr kumimoji="0" lang="nl-NL" sz="2000" b="0" i="0" u="none" strike="noStrike" kern="1200" cap="none" spc="0" normalizeH="0" baseline="0" noProof="0" dirty="0">
              <a:ln>
                <a:noFill/>
              </a:ln>
              <a:solidFill>
                <a:prstClr val="black">
                  <a:lumMod val="95000"/>
                  <a:lumOff val="5000"/>
                </a:prstClr>
              </a:solidFill>
              <a:effectLst/>
              <a:uLnTx/>
              <a:uFillTx/>
              <a:latin typeface="Avenir Book"/>
              <a:ea typeface="+mn-ea"/>
              <a:cs typeface="+mn-cs"/>
            </a:endParaRPr>
          </a:p>
        </p:txBody>
      </p:sp>
      <p:sp>
        <p:nvSpPr>
          <p:cNvPr id="7" name="Rond diagonale hoek rechthoek 6"/>
          <p:cNvSpPr/>
          <p:nvPr/>
        </p:nvSpPr>
        <p:spPr>
          <a:xfrm>
            <a:off x="838200" y="3671224"/>
            <a:ext cx="10515600" cy="935355"/>
          </a:xfrm>
          <a:prstGeom prst="round2Diag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smtClean="0">
                <a:ln>
                  <a:noFill/>
                </a:ln>
                <a:solidFill>
                  <a:prstClr val="black">
                    <a:lumMod val="95000"/>
                    <a:lumOff val="5000"/>
                  </a:prstClr>
                </a:solidFill>
                <a:effectLst/>
                <a:uLnTx/>
                <a:uFillTx/>
                <a:latin typeface="Avenir Book"/>
                <a:ea typeface="+mn-ea"/>
                <a:cs typeface="+mn-cs"/>
              </a:rPr>
              <a:t>Eierlevendbarend</a:t>
            </a:r>
            <a:r>
              <a:rPr kumimoji="0" lang="nl-NL" sz="2000" b="0" i="0" u="none" strike="noStrike" kern="1200" cap="none" spc="0" normalizeH="0" baseline="0" noProof="0" dirty="0" smtClean="0">
                <a:ln>
                  <a:noFill/>
                </a:ln>
                <a:solidFill>
                  <a:prstClr val="black">
                    <a:lumMod val="95000"/>
                    <a:lumOff val="5000"/>
                  </a:prstClr>
                </a:solidFill>
                <a:effectLst/>
                <a:uLnTx/>
                <a:uFillTx/>
                <a:latin typeface="Avenir Book"/>
                <a:ea typeface="+mn-ea"/>
                <a:cs typeface="+mn-cs"/>
                <a:sym typeface="Wingdings" panose="05000000000000000000" pitchFamily="2" charset="2"/>
              </a:rPr>
              <a:t> </a:t>
            </a:r>
            <a:r>
              <a:rPr kumimoji="0" lang="nl-NL" sz="2000" b="0" i="0" u="none" strike="noStrike" kern="1200" cap="none" spc="0" normalizeH="0" baseline="0" noProof="0" dirty="0" err="1" smtClean="0">
                <a:ln>
                  <a:noFill/>
                </a:ln>
                <a:solidFill>
                  <a:prstClr val="black">
                    <a:lumMod val="95000"/>
                    <a:lumOff val="5000"/>
                  </a:prstClr>
                </a:solidFill>
                <a:effectLst/>
                <a:uLnTx/>
                <a:uFillTx/>
                <a:latin typeface="Avenir Book"/>
                <a:ea typeface="+mn-ea"/>
                <a:cs typeface="+mn-cs"/>
                <a:sym typeface="Wingdings" panose="05000000000000000000" pitchFamily="2" charset="2"/>
              </a:rPr>
              <a:t>Ovovivipaar</a:t>
            </a:r>
            <a:r>
              <a:rPr kumimoji="0" lang="nl-NL" sz="2000" b="0" i="0" u="none" strike="noStrike" kern="1200" cap="none" spc="0" normalizeH="0" baseline="0" noProof="0" dirty="0" smtClean="0">
                <a:ln>
                  <a:noFill/>
                </a:ln>
                <a:solidFill>
                  <a:prstClr val="black">
                    <a:lumMod val="95000"/>
                    <a:lumOff val="5000"/>
                  </a:prstClr>
                </a:solidFill>
                <a:effectLst/>
                <a:uLnTx/>
                <a:uFillTx/>
                <a:latin typeface="Avenir Book"/>
                <a:ea typeface="+mn-ea"/>
                <a:cs typeface="+mn-cs"/>
                <a:sym typeface="Wingdings" panose="05000000000000000000" pitchFamily="2" charset="2"/>
              </a:rPr>
              <a:t>. Eieren ontwikkelen in moeder, vlak voor of tijdens geboorte komen eitjes uit. Er bestaat geen verbinding tussen moederdier en embryo. Geen placenta aanwezig</a:t>
            </a:r>
            <a:endParaRPr kumimoji="0" lang="nl-NL" sz="2000" b="0" i="0" u="none" strike="noStrike" kern="1200" cap="none" spc="0" normalizeH="0" baseline="0" noProof="0" dirty="0">
              <a:ln>
                <a:noFill/>
              </a:ln>
              <a:solidFill>
                <a:prstClr val="black">
                  <a:lumMod val="95000"/>
                  <a:lumOff val="5000"/>
                </a:prstClr>
              </a:solidFill>
              <a:effectLst/>
              <a:uLnTx/>
              <a:uFillTx/>
              <a:latin typeface="Avenir Book"/>
              <a:ea typeface="+mn-ea"/>
              <a:cs typeface="+mn-cs"/>
            </a:endParaRPr>
          </a:p>
        </p:txBody>
      </p:sp>
      <p:sp>
        <p:nvSpPr>
          <p:cNvPr id="8" name="Rond diagonale hoek rechthoek 7"/>
          <p:cNvSpPr/>
          <p:nvPr/>
        </p:nvSpPr>
        <p:spPr>
          <a:xfrm>
            <a:off x="838200" y="4785966"/>
            <a:ext cx="10515600" cy="651510"/>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smtClean="0">
                <a:ln>
                  <a:noFill/>
                </a:ln>
                <a:solidFill>
                  <a:prstClr val="black">
                    <a:lumMod val="95000"/>
                    <a:lumOff val="5000"/>
                  </a:prstClr>
                </a:solidFill>
                <a:effectLst/>
                <a:uLnTx/>
                <a:uFillTx/>
                <a:latin typeface="Avenir Book"/>
                <a:ea typeface="+mn-ea"/>
                <a:cs typeface="+mn-cs"/>
              </a:rPr>
              <a:t>Levendbarend</a:t>
            </a:r>
            <a:r>
              <a:rPr kumimoji="0" lang="nl-NL" sz="2000" b="0" i="0" u="none" strike="noStrike" kern="1200" cap="none" spc="0" normalizeH="0" baseline="0" noProof="0" dirty="0" smtClean="0">
                <a:ln>
                  <a:noFill/>
                </a:ln>
                <a:solidFill>
                  <a:prstClr val="black">
                    <a:lumMod val="95000"/>
                    <a:lumOff val="5000"/>
                  </a:prstClr>
                </a:solidFill>
                <a:effectLst/>
                <a:uLnTx/>
                <a:uFillTx/>
                <a:latin typeface="Avenir Book"/>
                <a:ea typeface="+mn-ea"/>
                <a:cs typeface="+mn-cs"/>
                <a:sym typeface="Wingdings" panose="05000000000000000000" pitchFamily="2" charset="2"/>
              </a:rPr>
              <a:t> Vivipaar. Er komt een levend jong naar buiten. Verbinding tussen moederdier en embryo. Placenta aanwezig</a:t>
            </a:r>
            <a:endParaRPr kumimoji="0" lang="nl-NL" sz="2000" b="0" i="0" u="none" strike="noStrike" kern="1200" cap="none" spc="0" normalizeH="0" baseline="0" noProof="0" dirty="0">
              <a:ln>
                <a:noFill/>
              </a:ln>
              <a:solidFill>
                <a:prstClr val="black">
                  <a:lumMod val="95000"/>
                  <a:lumOff val="5000"/>
                </a:prstClr>
              </a:solidFill>
              <a:effectLst/>
              <a:uLnTx/>
              <a:uFillTx/>
              <a:latin typeface="Avenir Book"/>
              <a:ea typeface="+mn-ea"/>
              <a:cs typeface="+mn-cs"/>
            </a:endParaRPr>
          </a:p>
        </p:txBody>
      </p:sp>
    </p:spTree>
    <p:extLst>
      <p:ext uri="{BB962C8B-B14F-4D97-AF65-F5344CB8AC3E}">
        <p14:creationId xmlns:p14="http://schemas.microsoft.com/office/powerpoint/2010/main" val="29027638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6057" y="365126"/>
            <a:ext cx="10787743" cy="981286"/>
          </a:xfrm>
        </p:spPr>
        <p:txBody>
          <a:bodyPr>
            <a:normAutofit fontScale="90000"/>
          </a:bodyPr>
          <a:lstStyle/>
          <a:p>
            <a:r>
              <a:rPr lang="en-US" dirty="0" smtClean="0"/>
              <a:t>4.9 </a:t>
            </a:r>
            <a:r>
              <a:rPr lang="en-US" dirty="0" err="1" smtClean="0"/>
              <a:t>Vissen</a:t>
            </a:r>
            <a:r>
              <a:rPr lang="en-US" dirty="0" smtClean="0"/>
              <a:t>, </a:t>
            </a:r>
            <a:r>
              <a:rPr lang="en-US" dirty="0" err="1" smtClean="0"/>
              <a:t>amfibieën</a:t>
            </a:r>
            <a:r>
              <a:rPr lang="en-US" dirty="0" smtClean="0"/>
              <a:t> </a:t>
            </a:r>
            <a:r>
              <a:rPr lang="en-US" dirty="0" smtClean="0"/>
              <a:t/>
            </a:r>
            <a:br>
              <a:rPr lang="en-US" dirty="0" smtClean="0"/>
            </a:br>
            <a:r>
              <a:rPr lang="en-US" dirty="0"/>
              <a:t> </a:t>
            </a:r>
            <a:r>
              <a:rPr lang="en-US" dirty="0" smtClean="0"/>
              <a:t>      </a:t>
            </a:r>
            <a:r>
              <a:rPr lang="en-US" dirty="0" err="1" smtClean="0"/>
              <a:t>en</a:t>
            </a:r>
            <a:r>
              <a:rPr lang="en-US" dirty="0" smtClean="0"/>
              <a:t> </a:t>
            </a:r>
            <a:r>
              <a:rPr lang="en-US" dirty="0" err="1" smtClean="0"/>
              <a:t>reptielen</a:t>
            </a:r>
            <a:endParaRPr lang="nl-NL" dirty="0"/>
          </a:p>
        </p:txBody>
      </p:sp>
      <p:sp>
        <p:nvSpPr>
          <p:cNvPr id="3" name="Tijdelijke aanduiding voor inhoud 2"/>
          <p:cNvSpPr>
            <a:spLocks noGrp="1"/>
          </p:cNvSpPr>
          <p:nvPr>
            <p:ph idx="1"/>
          </p:nvPr>
        </p:nvSpPr>
        <p:spPr>
          <a:xfrm>
            <a:off x="702128" y="1372266"/>
            <a:ext cx="10515600" cy="4351338"/>
          </a:xfrm>
        </p:spPr>
        <p:txBody>
          <a:bodyPr>
            <a:normAutofit fontScale="92500" lnSpcReduction="20000"/>
          </a:bodyPr>
          <a:lstStyle/>
          <a:p>
            <a:r>
              <a:rPr lang="nl-NL" dirty="0" smtClean="0"/>
              <a:t>Amfibieën</a:t>
            </a:r>
          </a:p>
          <a:p>
            <a:pPr lvl="1" indent="-423863">
              <a:buFont typeface="Arial" panose="020B0604020202020204" pitchFamily="34" charset="0"/>
              <a:buChar char="•"/>
            </a:pPr>
            <a:r>
              <a:rPr lang="nl-NL" dirty="0" smtClean="0"/>
              <a:t>Meeste leggen eieren, sommige eierlevendbarend</a:t>
            </a:r>
          </a:p>
          <a:p>
            <a:pPr lvl="1" indent="-423863">
              <a:buFont typeface="Arial" panose="020B0604020202020204" pitchFamily="34" charset="0"/>
              <a:buChar char="•"/>
            </a:pPr>
            <a:r>
              <a:rPr lang="nl-NL" dirty="0" smtClean="0"/>
              <a:t>Gedaanteverwisseling (metamorfose)</a:t>
            </a:r>
          </a:p>
          <a:p>
            <a:pPr lvl="1" indent="-423863">
              <a:buFont typeface="Arial" panose="020B0604020202020204" pitchFamily="34" charset="0"/>
              <a:buChar char="•"/>
            </a:pPr>
            <a:r>
              <a:rPr lang="nl-NL" dirty="0" smtClean="0"/>
              <a:t>Larven van kieuwademhaling naar longademhaling</a:t>
            </a:r>
          </a:p>
          <a:p>
            <a:pPr lvl="1" indent="-423863">
              <a:buFont typeface="Arial" panose="020B0604020202020204" pitchFamily="34" charset="0"/>
              <a:buChar char="•"/>
            </a:pPr>
            <a:r>
              <a:rPr lang="nl-NL" dirty="0" smtClean="0"/>
              <a:t>Als ze poten krijgen het land op</a:t>
            </a:r>
          </a:p>
          <a:p>
            <a:pPr marL="261937" lvl="1" indent="0">
              <a:buNone/>
            </a:pPr>
            <a:endParaRPr lang="nl-NL" dirty="0" smtClean="0"/>
          </a:p>
          <a:p>
            <a:r>
              <a:rPr lang="nl-NL" dirty="0" smtClean="0"/>
              <a:t>Reptielen</a:t>
            </a:r>
          </a:p>
          <a:p>
            <a:pPr lvl="1" indent="-423863">
              <a:buFont typeface="Arial" panose="020B0604020202020204" pitchFamily="34" charset="0"/>
              <a:buChar char="•"/>
            </a:pPr>
            <a:r>
              <a:rPr lang="nl-NL" dirty="0" smtClean="0"/>
              <a:t>Net als vissen </a:t>
            </a:r>
            <a:r>
              <a:rPr lang="nl-NL" dirty="0" err="1" smtClean="0"/>
              <a:t>ovipaar</a:t>
            </a:r>
            <a:r>
              <a:rPr lang="nl-NL" dirty="0" smtClean="0"/>
              <a:t>, </a:t>
            </a:r>
            <a:r>
              <a:rPr lang="nl-NL" dirty="0" err="1" smtClean="0"/>
              <a:t>ovovivipaar</a:t>
            </a:r>
            <a:r>
              <a:rPr lang="nl-NL" dirty="0" smtClean="0"/>
              <a:t> en vivipaar</a:t>
            </a:r>
          </a:p>
          <a:p>
            <a:pPr lvl="1" indent="-423863">
              <a:buFont typeface="Arial" panose="020B0604020202020204" pitchFamily="34" charset="0"/>
              <a:buChar char="•"/>
            </a:pPr>
            <a:r>
              <a:rPr lang="nl-NL" dirty="0" smtClean="0"/>
              <a:t>Eieren bij veel dieren leerachtige structuur</a:t>
            </a:r>
          </a:p>
          <a:p>
            <a:pPr lvl="1" indent="-423863">
              <a:buFont typeface="Arial" panose="020B0604020202020204" pitchFamily="34" charset="0"/>
              <a:buChar char="•"/>
            </a:pPr>
            <a:r>
              <a:rPr lang="nl-NL" dirty="0" smtClean="0"/>
              <a:t>Meeste laten eieren aan hun lot over</a:t>
            </a:r>
          </a:p>
          <a:p>
            <a:pPr lvl="1" indent="-423863">
              <a:buFont typeface="Arial" panose="020B0604020202020204" pitchFamily="34" charset="0"/>
              <a:buChar char="•"/>
            </a:pPr>
            <a:r>
              <a:rPr lang="nl-NL" dirty="0" smtClean="0"/>
              <a:t>Sommige bewaken eieren</a:t>
            </a:r>
          </a:p>
          <a:p>
            <a:pPr lvl="1" indent="-423863">
              <a:buFont typeface="Arial" panose="020B0604020202020204" pitchFamily="34" charset="0"/>
              <a:buChar char="•"/>
            </a:pPr>
            <a:r>
              <a:rPr lang="nl-NL" dirty="0" smtClean="0"/>
              <a:t>Plaats van eieren leggen omgevingsomstandigheden optimaal</a:t>
            </a:r>
          </a:p>
          <a:p>
            <a:pPr lvl="1" indent="-423863">
              <a:buFont typeface="Arial" panose="020B0604020202020204" pitchFamily="34" charset="0"/>
              <a:buChar char="•"/>
            </a:pPr>
            <a:r>
              <a:rPr lang="nl-NL" dirty="0" smtClean="0"/>
              <a:t>Geslacht soms beïnvloed door temperatuur</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304800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pic>
        <p:nvPicPr>
          <p:cNvPr id="9" name="Afbeelding 8"/>
          <p:cNvPicPr>
            <a:picLocks noChangeAspect="1"/>
          </p:cNvPicPr>
          <p:nvPr/>
        </p:nvPicPr>
        <p:blipFill>
          <a:blip r:embed="rId3"/>
          <a:stretch>
            <a:fillRect/>
          </a:stretch>
        </p:blipFill>
        <p:spPr>
          <a:xfrm>
            <a:off x="8357785" y="1979158"/>
            <a:ext cx="3471250" cy="23817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578004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Stellingen</a:t>
            </a:r>
            <a:endParaRPr lang="nl-NL" dirty="0"/>
          </a:p>
        </p:txBody>
      </p:sp>
      <p:sp>
        <p:nvSpPr>
          <p:cNvPr id="3" name="Tijdelijke aanduiding voor inhoud 2"/>
          <p:cNvSpPr>
            <a:spLocks noGrp="1"/>
          </p:cNvSpPr>
          <p:nvPr>
            <p:ph idx="1"/>
          </p:nvPr>
        </p:nvSpPr>
        <p:spPr/>
        <p:txBody>
          <a:bodyPr/>
          <a:lstStyle/>
          <a:p>
            <a:pPr marL="514350" indent="-514350">
              <a:buFont typeface="+mj-lt"/>
              <a:buAutoNum type="arabicPeriod"/>
            </a:pPr>
            <a:r>
              <a:rPr lang="nl-NL" b="1" dirty="0" smtClean="0"/>
              <a:t>Bij alle dieren spreken we van dracht en geboorte.</a:t>
            </a:r>
          </a:p>
          <a:p>
            <a:pPr marL="514350" indent="-514350">
              <a:buFont typeface="+mj-lt"/>
              <a:buAutoNum type="arabicPeriod"/>
            </a:pPr>
            <a:r>
              <a:rPr lang="nl-NL" b="1" dirty="0" smtClean="0"/>
              <a:t>Nestvlieders hebben een langere dracht omdat deze dieren meer moeten ontwikkelen.</a:t>
            </a:r>
          </a:p>
          <a:p>
            <a:pPr marL="514350" indent="-514350">
              <a:buFont typeface="+mj-lt"/>
              <a:buAutoNum type="arabicPeriod"/>
            </a:pPr>
            <a:r>
              <a:rPr lang="nl-NL" b="1" dirty="0" smtClean="0"/>
              <a:t>Vissen hebben net als veel andere dieren dat ze alleen levend baren.</a:t>
            </a:r>
          </a:p>
          <a:p>
            <a:pPr marL="0" indent="0">
              <a:buNone/>
            </a:pPr>
            <a:endParaRPr lang="nl-NL" b="1" dirty="0" smtClean="0"/>
          </a:p>
          <a:p>
            <a:pPr marL="514350" indent="-514350">
              <a:buFont typeface="+mj-lt"/>
              <a:buAutoNum type="arabicPeriod"/>
            </a:pPr>
            <a:endParaRPr lang="nl-NL" b="1" dirty="0"/>
          </a:p>
        </p:txBody>
      </p:sp>
      <p:sp>
        <p:nvSpPr>
          <p:cNvPr id="4" name="Tijdelijke aanduiding voor tekst 3"/>
          <p:cNvSpPr>
            <a:spLocks noGrp="1"/>
          </p:cNvSpPr>
          <p:nvPr>
            <p:ph type="body" sz="quarter" idx="13"/>
          </p:nvPr>
        </p:nvSpPr>
        <p:spPr>
          <a:xfrm>
            <a:off x="838200" y="6356350"/>
            <a:ext cx="3071812"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Tree>
    <p:extLst>
      <p:ext uri="{BB962C8B-B14F-4D97-AF65-F5344CB8AC3E}">
        <p14:creationId xmlns:p14="http://schemas.microsoft.com/office/powerpoint/2010/main" val="19005874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Opdracht</a:t>
            </a:r>
            <a:r>
              <a:rPr lang="en-US" dirty="0" smtClean="0"/>
              <a:t> </a:t>
            </a:r>
            <a:r>
              <a:rPr lang="en-US" dirty="0" err="1" smtClean="0"/>
              <a:t>Voortplanting</a:t>
            </a:r>
            <a:endParaRPr lang="nl-NL" dirty="0"/>
          </a:p>
        </p:txBody>
      </p:sp>
      <p:sp>
        <p:nvSpPr>
          <p:cNvPr id="3" name="Tijdelijke aanduiding voor inhoud 2"/>
          <p:cNvSpPr>
            <a:spLocks noGrp="1"/>
          </p:cNvSpPr>
          <p:nvPr>
            <p:ph idx="1"/>
          </p:nvPr>
        </p:nvSpPr>
        <p:spPr/>
        <p:txBody>
          <a:bodyPr/>
          <a:lstStyle/>
          <a:p>
            <a:pPr marL="0" indent="0">
              <a:buNone/>
            </a:pPr>
            <a:endParaRPr lang="nl-NL" b="1" dirty="0" smtClean="0"/>
          </a:p>
          <a:p>
            <a:pPr marL="514350" indent="-514350">
              <a:buFont typeface="+mj-lt"/>
              <a:buAutoNum type="arabicPeriod"/>
            </a:pPr>
            <a:endParaRPr lang="nl-NL" b="1" dirty="0"/>
          </a:p>
        </p:txBody>
      </p:sp>
      <p:sp>
        <p:nvSpPr>
          <p:cNvPr id="4" name="Tijdelijke aanduiding voor tekst 3"/>
          <p:cNvSpPr>
            <a:spLocks noGrp="1"/>
          </p:cNvSpPr>
          <p:nvPr>
            <p:ph type="body" sz="quarter" idx="13"/>
          </p:nvPr>
        </p:nvSpPr>
        <p:spPr>
          <a:xfrm>
            <a:off x="838200" y="6356350"/>
            <a:ext cx="3071812"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graphicFrame>
        <p:nvGraphicFramePr>
          <p:cNvPr id="6" name="Tabel 5"/>
          <p:cNvGraphicFramePr>
            <a:graphicFrameLocks noGrp="1"/>
          </p:cNvGraphicFramePr>
          <p:nvPr>
            <p:extLst>
              <p:ext uri="{D42A27DB-BD31-4B8C-83A1-F6EECF244321}">
                <p14:modId xmlns:p14="http://schemas.microsoft.com/office/powerpoint/2010/main" val="1962008621"/>
              </p:ext>
            </p:extLst>
          </p:nvPr>
        </p:nvGraphicFramePr>
        <p:xfrm>
          <a:off x="1338992" y="2425448"/>
          <a:ext cx="9514016" cy="21234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687758372"/>
                    </a:ext>
                  </a:extLst>
                </a:gridCol>
                <a:gridCol w="3490784">
                  <a:extLst>
                    <a:ext uri="{9D8B030D-6E8A-4147-A177-3AD203B41FA5}">
                      <a16:colId xmlns:a16="http://schemas.microsoft.com/office/drawing/2014/main" val="1715788837"/>
                    </a:ext>
                  </a:extLst>
                </a:gridCol>
                <a:gridCol w="2038865">
                  <a:extLst>
                    <a:ext uri="{9D8B030D-6E8A-4147-A177-3AD203B41FA5}">
                      <a16:colId xmlns:a16="http://schemas.microsoft.com/office/drawing/2014/main" val="529358"/>
                    </a:ext>
                  </a:extLst>
                </a:gridCol>
                <a:gridCol w="1952367">
                  <a:extLst>
                    <a:ext uri="{9D8B030D-6E8A-4147-A177-3AD203B41FA5}">
                      <a16:colId xmlns:a16="http://schemas.microsoft.com/office/drawing/2014/main" val="107712677"/>
                    </a:ext>
                  </a:extLst>
                </a:gridCol>
              </a:tblGrid>
              <a:tr h="370840">
                <a:tc>
                  <a:txBody>
                    <a:bodyPr/>
                    <a:lstStyle/>
                    <a:p>
                      <a:r>
                        <a:rPr lang="nl-NL" dirty="0" smtClean="0"/>
                        <a:t>Groep</a:t>
                      </a:r>
                      <a:endParaRPr lang="nl-NL" dirty="0"/>
                    </a:p>
                  </a:txBody>
                  <a:tcPr/>
                </a:tc>
                <a:tc>
                  <a:txBody>
                    <a:bodyPr/>
                    <a:lstStyle/>
                    <a:p>
                      <a:r>
                        <a:rPr lang="nl-NL" dirty="0" smtClean="0"/>
                        <a:t>Beoordeling verslag</a:t>
                      </a:r>
                      <a:endParaRPr lang="nl-NL" dirty="0"/>
                    </a:p>
                  </a:txBody>
                  <a:tcPr/>
                </a:tc>
                <a:tc>
                  <a:txBody>
                    <a:bodyPr/>
                    <a:lstStyle/>
                    <a:p>
                      <a:r>
                        <a:rPr lang="nl-NL" dirty="0" smtClean="0"/>
                        <a:t>Presentatie</a:t>
                      </a:r>
                      <a:endParaRPr lang="nl-NL" dirty="0"/>
                    </a:p>
                  </a:txBody>
                  <a:tcPr/>
                </a:tc>
                <a:tc>
                  <a:txBody>
                    <a:bodyPr/>
                    <a:lstStyle/>
                    <a:p>
                      <a:r>
                        <a:rPr lang="nl-NL" dirty="0" smtClean="0"/>
                        <a:t>Instructiefilm</a:t>
                      </a:r>
                      <a:endParaRPr lang="nl-NL" dirty="0"/>
                    </a:p>
                  </a:txBody>
                  <a:tcPr/>
                </a:tc>
                <a:extLst>
                  <a:ext uri="{0D108BD9-81ED-4DB2-BD59-A6C34878D82A}">
                    <a16:rowId xmlns:a16="http://schemas.microsoft.com/office/drawing/2014/main" val="83010270"/>
                  </a:ext>
                </a:extLst>
              </a:tr>
              <a:tr h="370840">
                <a:tc>
                  <a:txBody>
                    <a:bodyPr/>
                    <a:lstStyle/>
                    <a:p>
                      <a:r>
                        <a:rPr lang="nl-NL" dirty="0" smtClean="0"/>
                        <a:t>Janna en</a:t>
                      </a:r>
                      <a:r>
                        <a:rPr lang="nl-NL" baseline="0" dirty="0" smtClean="0"/>
                        <a:t> Sharon</a:t>
                      </a:r>
                      <a:endParaRPr lang="nl-NL" dirty="0"/>
                    </a:p>
                  </a:txBody>
                  <a:tcPr/>
                </a:tc>
                <a:tc>
                  <a:txBody>
                    <a:bodyPr/>
                    <a:lstStyle/>
                    <a:p>
                      <a:pPr algn="ctr"/>
                      <a:r>
                        <a:rPr lang="nl-NL" dirty="0" smtClean="0"/>
                        <a:t>6,5</a:t>
                      </a: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1266759213"/>
                  </a:ext>
                </a:extLst>
              </a:tr>
              <a:tr h="370840">
                <a:tc>
                  <a:txBody>
                    <a:bodyPr/>
                    <a:lstStyle/>
                    <a:p>
                      <a:r>
                        <a:rPr lang="nl-NL" dirty="0" smtClean="0"/>
                        <a:t>Noëlle,</a:t>
                      </a:r>
                      <a:r>
                        <a:rPr lang="nl-NL" baseline="0" dirty="0" smtClean="0"/>
                        <a:t> Nienke en </a:t>
                      </a:r>
                      <a:r>
                        <a:rPr lang="nl-NL" baseline="0" dirty="0" err="1" smtClean="0"/>
                        <a:t>Kinga</a:t>
                      </a:r>
                      <a:endParaRPr lang="nl-NL" dirty="0"/>
                    </a:p>
                  </a:txBody>
                  <a:tcPr/>
                </a:tc>
                <a:tc>
                  <a:txBody>
                    <a:bodyPr/>
                    <a:lstStyle/>
                    <a:p>
                      <a:pPr algn="ctr"/>
                      <a:r>
                        <a:rPr lang="nl-NL" dirty="0" smtClean="0"/>
                        <a:t>8,0</a:t>
                      </a:r>
                      <a:endParaRPr lang="nl-NL" dirty="0"/>
                    </a:p>
                  </a:txBody>
                  <a:tcPr/>
                </a:tc>
                <a:tc>
                  <a:txBody>
                    <a:bodyPr/>
                    <a:lstStyle/>
                    <a:p>
                      <a:pPr algn="ctr"/>
                      <a:endParaRPr lang="nl-NL" dirty="0"/>
                    </a:p>
                  </a:txBody>
                  <a:tcPr/>
                </a:tc>
                <a:tc>
                  <a:txBody>
                    <a:bodyPr/>
                    <a:lstStyle/>
                    <a:p>
                      <a:pPr algn="ctr"/>
                      <a:endParaRPr lang="nl-NL" dirty="0"/>
                    </a:p>
                  </a:txBody>
                  <a:tcPr/>
                </a:tc>
                <a:extLst>
                  <a:ext uri="{0D108BD9-81ED-4DB2-BD59-A6C34878D82A}">
                    <a16:rowId xmlns:a16="http://schemas.microsoft.com/office/drawing/2014/main" val="683862204"/>
                  </a:ext>
                </a:extLst>
              </a:tr>
              <a:tr h="370840">
                <a:tc>
                  <a:txBody>
                    <a:bodyPr/>
                    <a:lstStyle/>
                    <a:p>
                      <a:r>
                        <a:rPr lang="nl-NL" dirty="0" smtClean="0"/>
                        <a:t>Berdienke</a:t>
                      </a:r>
                      <a:r>
                        <a:rPr lang="nl-NL" baseline="0" dirty="0" smtClean="0"/>
                        <a:t> en Loran</a:t>
                      </a:r>
                      <a:endParaRPr lang="nl-NL" dirty="0"/>
                    </a:p>
                  </a:txBody>
                  <a:tcPr/>
                </a:tc>
                <a:tc>
                  <a:txBody>
                    <a:bodyPr/>
                    <a:lstStyle/>
                    <a:p>
                      <a:pPr algn="ctr"/>
                      <a:r>
                        <a:rPr lang="nl-NL" dirty="0" smtClean="0"/>
                        <a:t>7,0</a:t>
                      </a: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155837546"/>
                  </a:ext>
                </a:extLst>
              </a:tr>
              <a:tr h="370840">
                <a:tc>
                  <a:txBody>
                    <a:bodyPr/>
                    <a:lstStyle/>
                    <a:p>
                      <a:r>
                        <a:rPr lang="nl-NL" dirty="0" smtClean="0"/>
                        <a:t>Celine en Ilse</a:t>
                      </a:r>
                      <a:endParaRPr lang="nl-NL" dirty="0"/>
                    </a:p>
                  </a:txBody>
                  <a:tcPr/>
                </a:tc>
                <a:tc>
                  <a:txBody>
                    <a:bodyPr/>
                    <a:lstStyle/>
                    <a:p>
                      <a:pPr algn="ctr"/>
                      <a:r>
                        <a:rPr lang="nl-NL" dirty="0" smtClean="0"/>
                        <a:t>1,0</a:t>
                      </a:r>
                      <a:endParaRPr lang="nl-NL" dirty="0"/>
                    </a:p>
                  </a:txBody>
                  <a:tcPr/>
                </a:tc>
                <a:tc>
                  <a:txBody>
                    <a:bodyPr/>
                    <a:lstStyle/>
                    <a:p>
                      <a:pPr algn="ctr"/>
                      <a:endParaRPr lang="nl-NL"/>
                    </a:p>
                  </a:txBody>
                  <a:tcPr/>
                </a:tc>
                <a:tc>
                  <a:txBody>
                    <a:bodyPr/>
                    <a:lstStyle/>
                    <a:p>
                      <a:pPr algn="ctr"/>
                      <a:endParaRPr lang="nl-NL" dirty="0"/>
                    </a:p>
                  </a:txBody>
                  <a:tcPr/>
                </a:tc>
                <a:extLst>
                  <a:ext uri="{0D108BD9-81ED-4DB2-BD59-A6C34878D82A}">
                    <a16:rowId xmlns:a16="http://schemas.microsoft.com/office/drawing/2014/main" val="207550294"/>
                  </a:ext>
                </a:extLst>
              </a:tr>
            </a:tbl>
          </a:graphicData>
        </a:graphic>
      </p:graphicFrame>
    </p:spTree>
    <p:extLst>
      <p:ext uri="{BB962C8B-B14F-4D97-AF65-F5344CB8AC3E}">
        <p14:creationId xmlns:p14="http://schemas.microsoft.com/office/powerpoint/2010/main" val="22164928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Toets</a:t>
            </a:r>
            <a:endParaRPr lang="nl-NL" dirty="0"/>
          </a:p>
        </p:txBody>
      </p:sp>
      <p:sp>
        <p:nvSpPr>
          <p:cNvPr id="3" name="Tijdelijke aanduiding voor inhoud 2"/>
          <p:cNvSpPr>
            <a:spLocks noGrp="1"/>
          </p:cNvSpPr>
          <p:nvPr>
            <p:ph idx="1"/>
          </p:nvPr>
        </p:nvSpPr>
        <p:spPr/>
        <p:txBody>
          <a:bodyPr/>
          <a:lstStyle/>
          <a:p>
            <a:pPr marL="0" indent="0">
              <a:buNone/>
            </a:pPr>
            <a:r>
              <a:rPr lang="nl-NL" b="1" dirty="0" smtClean="0"/>
              <a:t>Leren</a:t>
            </a:r>
          </a:p>
          <a:p>
            <a:pPr>
              <a:buFontTx/>
              <a:buChar char="-"/>
            </a:pPr>
            <a:r>
              <a:rPr lang="nl-NL" dirty="0" smtClean="0"/>
              <a:t>Kenniskiem: Natuurlijke voortplanting en Anatomie</a:t>
            </a:r>
          </a:p>
          <a:p>
            <a:pPr lvl="1">
              <a:buFontTx/>
              <a:buChar char="-"/>
            </a:pPr>
            <a:r>
              <a:rPr lang="nl-NL" dirty="0" smtClean="0"/>
              <a:t>Hoofdstukken 1 t/m 4</a:t>
            </a:r>
            <a:endParaRPr lang="nl-NL" dirty="0" smtClean="0"/>
          </a:p>
          <a:p>
            <a:pPr lvl="1">
              <a:buFontTx/>
              <a:buChar char="-"/>
            </a:pPr>
            <a:endParaRPr lang="nl-NL" dirty="0" smtClean="0"/>
          </a:p>
          <a:p>
            <a:pPr lvl="0">
              <a:buFontTx/>
              <a:buChar char="-"/>
            </a:pPr>
            <a:r>
              <a:rPr lang="nl-NL" dirty="0" smtClean="0">
                <a:solidFill>
                  <a:prstClr val="black"/>
                </a:solidFill>
              </a:rPr>
              <a:t>Extra punten: Inleveren </a:t>
            </a:r>
            <a:r>
              <a:rPr lang="nl-NL" u="sng" dirty="0" smtClean="0">
                <a:solidFill>
                  <a:prstClr val="black"/>
                </a:solidFill>
              </a:rPr>
              <a:t>voordat</a:t>
            </a:r>
            <a:r>
              <a:rPr lang="nl-NL" dirty="0" smtClean="0">
                <a:solidFill>
                  <a:prstClr val="black"/>
                </a:solidFill>
              </a:rPr>
              <a:t> de toets begint samenvatting van alle 4 de hoofdstukken.</a:t>
            </a:r>
            <a:endParaRPr lang="nl-NL" dirty="0">
              <a:solidFill>
                <a:prstClr val="black"/>
              </a:solidFill>
            </a:endParaRPr>
          </a:p>
          <a:p>
            <a:pPr marL="0" indent="0">
              <a:buNone/>
            </a:pPr>
            <a:endParaRPr lang="nl-NL" b="1" dirty="0" smtClean="0"/>
          </a:p>
          <a:p>
            <a:pPr marL="0" indent="0">
              <a:buNone/>
            </a:pPr>
            <a:r>
              <a:rPr lang="nl-NL" b="1" dirty="0" smtClean="0"/>
              <a:t>Maandag 13 januari het 5</a:t>
            </a:r>
            <a:r>
              <a:rPr lang="nl-NL" b="1" baseline="30000" dirty="0" smtClean="0"/>
              <a:t>e</a:t>
            </a:r>
            <a:r>
              <a:rPr lang="nl-NL" b="1" dirty="0" smtClean="0"/>
              <a:t> uur toets.</a:t>
            </a:r>
            <a:endParaRPr lang="nl-NL" b="1" dirty="0"/>
          </a:p>
        </p:txBody>
      </p:sp>
      <p:sp>
        <p:nvSpPr>
          <p:cNvPr id="4" name="Tijdelijke aanduiding voor tekst 3"/>
          <p:cNvSpPr>
            <a:spLocks noGrp="1"/>
          </p:cNvSpPr>
          <p:nvPr>
            <p:ph type="body" sz="quarter" idx="13"/>
          </p:nvPr>
        </p:nvSpPr>
        <p:spPr>
          <a:xfrm>
            <a:off x="838200" y="6356350"/>
            <a:ext cx="3071812"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4. </a:t>
            </a:r>
            <a:r>
              <a:rPr lang="en-US" dirty="0" err="1"/>
              <a:t>Dracht</a:t>
            </a:r>
            <a:r>
              <a:rPr lang="en-US" dirty="0"/>
              <a:t> </a:t>
            </a:r>
            <a:r>
              <a:rPr lang="en-US" dirty="0" err="1"/>
              <a:t>en</a:t>
            </a:r>
            <a:r>
              <a:rPr lang="en-US" dirty="0"/>
              <a:t> </a:t>
            </a:r>
            <a:r>
              <a:rPr lang="en-US" dirty="0" err="1"/>
              <a:t>geboorte</a:t>
            </a:r>
            <a:endParaRPr lang="nl-NL" dirty="0"/>
          </a:p>
        </p:txBody>
      </p:sp>
    </p:spTree>
    <p:extLst>
      <p:ext uri="{BB962C8B-B14F-4D97-AF65-F5344CB8AC3E}">
        <p14:creationId xmlns:p14="http://schemas.microsoft.com/office/powerpoint/2010/main" val="741300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4567" y="500062"/>
            <a:ext cx="10515600" cy="1325563"/>
          </a:xfrm>
        </p:spPr>
        <p:txBody>
          <a:bodyPr/>
          <a:lstStyle/>
          <a:p>
            <a:r>
              <a:rPr lang="en-US" dirty="0"/>
              <a:t>3</a:t>
            </a:r>
            <a:r>
              <a:rPr lang="en-US" dirty="0" smtClean="0"/>
              <a:t>. Paring </a:t>
            </a:r>
            <a:r>
              <a:rPr lang="en-US" dirty="0" err="1" smtClean="0"/>
              <a:t>en</a:t>
            </a:r>
            <a:r>
              <a:rPr lang="en-US" dirty="0" smtClean="0"/>
              <a:t> </a:t>
            </a:r>
            <a:r>
              <a:rPr lang="en-US" dirty="0" err="1" smtClean="0"/>
              <a:t>bevruchting</a:t>
            </a:r>
            <a:endParaRPr lang="nl-NL" dirty="0"/>
          </a:p>
        </p:txBody>
      </p:sp>
      <p:sp>
        <p:nvSpPr>
          <p:cNvPr id="3" name="Tijdelijke aanduiding voor inhoud 2"/>
          <p:cNvSpPr>
            <a:spLocks noGrp="1"/>
          </p:cNvSpPr>
          <p:nvPr>
            <p:ph idx="1"/>
          </p:nvPr>
        </p:nvSpPr>
        <p:spPr/>
        <p:txBody>
          <a:bodyPr/>
          <a:lstStyle/>
          <a:p>
            <a:r>
              <a:rPr lang="nl-NL" dirty="0" smtClean="0"/>
              <a:t>Paringsproces bij verschillende dieren</a:t>
            </a:r>
          </a:p>
        </p:txBody>
      </p:sp>
      <p:sp>
        <p:nvSpPr>
          <p:cNvPr id="8" name="Tijdelijke aanduiding voor tekst 3"/>
          <p:cNvSpPr>
            <a:spLocks noGrp="1"/>
          </p:cNvSpPr>
          <p:nvPr>
            <p:ph type="body" sz="quarter" idx="13"/>
          </p:nvPr>
        </p:nvSpPr>
        <p:spPr>
          <a:xfrm>
            <a:off x="838200" y="6356350"/>
            <a:ext cx="297942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9" name="Tijdelijke aanduiding voor tekst 4"/>
          <p:cNvSpPr>
            <a:spLocks noGrp="1"/>
          </p:cNvSpPr>
          <p:nvPr>
            <p:ph type="body" sz="quarter" idx="14"/>
          </p:nvPr>
        </p:nvSpPr>
        <p:spPr>
          <a:xfrm>
            <a:off x="8610600" y="6356350"/>
            <a:ext cx="2743200" cy="365125"/>
          </a:xfrm>
        </p:spPr>
        <p:txBody>
          <a:bodyPr/>
          <a:lstStyle/>
          <a:p>
            <a:r>
              <a:rPr lang="en-US" dirty="0"/>
              <a:t>3</a:t>
            </a:r>
            <a:r>
              <a:rPr lang="en-US" dirty="0" smtClean="0"/>
              <a:t>. Paring </a:t>
            </a:r>
            <a:r>
              <a:rPr lang="en-US" dirty="0" err="1" smtClean="0"/>
              <a:t>en</a:t>
            </a:r>
            <a:r>
              <a:rPr lang="en-US" dirty="0" smtClean="0"/>
              <a:t> </a:t>
            </a:r>
            <a:r>
              <a:rPr lang="en-US" dirty="0" err="1" smtClean="0"/>
              <a:t>bevruchting</a:t>
            </a:r>
            <a:endParaRPr lang="nl-NL" dirty="0"/>
          </a:p>
        </p:txBody>
      </p:sp>
    </p:spTree>
    <p:extLst>
      <p:ext uri="{BB962C8B-B14F-4D97-AF65-F5344CB8AC3E}">
        <p14:creationId xmlns:p14="http://schemas.microsoft.com/office/powerpoint/2010/main" val="839354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3</a:t>
            </a:r>
            <a:r>
              <a:rPr lang="en-US" dirty="0" smtClean="0"/>
              <a:t>.1 </a:t>
            </a:r>
            <a:r>
              <a:rPr lang="en-US" dirty="0" err="1" smtClean="0"/>
              <a:t>Oriëntatie</a:t>
            </a:r>
            <a:r>
              <a:rPr lang="en-US" dirty="0" smtClean="0"/>
              <a:t> </a:t>
            </a:r>
            <a:endParaRPr lang="nl-NL" dirty="0"/>
          </a:p>
        </p:txBody>
      </p:sp>
      <p:sp>
        <p:nvSpPr>
          <p:cNvPr id="3" name="Tijdelijke aanduiding voor inhoud 2"/>
          <p:cNvSpPr>
            <a:spLocks noGrp="1"/>
          </p:cNvSpPr>
          <p:nvPr>
            <p:ph idx="1"/>
          </p:nvPr>
        </p:nvSpPr>
        <p:spPr>
          <a:xfrm>
            <a:off x="838200" y="1825625"/>
            <a:ext cx="10515600" cy="1843405"/>
          </a:xfrm>
        </p:spPr>
        <p:txBody>
          <a:bodyPr/>
          <a:lstStyle/>
          <a:p>
            <a:r>
              <a:rPr lang="nl-NL" dirty="0" smtClean="0"/>
              <a:t>Paren nodig voor nageslacht</a:t>
            </a:r>
          </a:p>
          <a:p>
            <a:r>
              <a:rPr lang="nl-NL" dirty="0" smtClean="0"/>
              <a:t>Paringsproces ieder dier anders</a:t>
            </a:r>
          </a:p>
          <a:p>
            <a:r>
              <a:rPr lang="nl-NL" dirty="0" smtClean="0"/>
              <a:t>Dierverzorger moet </a:t>
            </a:r>
            <a:r>
              <a:rPr lang="nl-NL" dirty="0" smtClean="0"/>
              <a:t>weten hoe </a:t>
            </a:r>
            <a:r>
              <a:rPr lang="nl-NL" dirty="0" smtClean="0"/>
              <a:t>een normale paring verloopt</a:t>
            </a:r>
            <a:endParaRPr lang="nl-NL" dirty="0"/>
          </a:p>
        </p:txBody>
      </p:sp>
      <p:sp>
        <p:nvSpPr>
          <p:cNvPr id="4" name="Tijdelijke aanduiding voor tekst 3"/>
          <p:cNvSpPr>
            <a:spLocks noGrp="1"/>
          </p:cNvSpPr>
          <p:nvPr>
            <p:ph type="body" sz="quarter" idx="13"/>
          </p:nvPr>
        </p:nvSpPr>
        <p:spPr>
          <a:xfrm>
            <a:off x="838200" y="6356351"/>
            <a:ext cx="3116580" cy="273050"/>
          </a:xfrm>
        </p:spPr>
        <p:txBody>
          <a:bodyPr/>
          <a:lstStyle/>
          <a:p>
            <a:r>
              <a:rPr lang="en-US" dirty="0" err="1" smtClean="0"/>
              <a:t>Natuurlijke</a:t>
            </a:r>
            <a:r>
              <a:rPr lang="en-US" dirty="0" smtClean="0"/>
              <a:t> </a:t>
            </a:r>
            <a:r>
              <a:rPr lang="en-US" dirty="0" err="1" smtClean="0"/>
              <a:t>voortplanting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3. Paring </a:t>
            </a:r>
            <a:r>
              <a:rPr lang="en-US" dirty="0" err="1"/>
              <a:t>en</a:t>
            </a:r>
            <a:r>
              <a:rPr lang="en-US" dirty="0"/>
              <a:t> </a:t>
            </a:r>
            <a:r>
              <a:rPr lang="en-US" dirty="0" err="1"/>
              <a:t>bevruchting</a:t>
            </a:r>
            <a:endParaRPr lang="nl-NL" dirty="0"/>
          </a:p>
        </p:txBody>
      </p:sp>
    </p:spTree>
    <p:extLst>
      <p:ext uri="{BB962C8B-B14F-4D97-AF65-F5344CB8AC3E}">
        <p14:creationId xmlns:p14="http://schemas.microsoft.com/office/powerpoint/2010/main" val="29338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3</a:t>
            </a:r>
            <a:r>
              <a:rPr lang="en-US" dirty="0" smtClean="0"/>
              <a:t>.2 </a:t>
            </a:r>
            <a:r>
              <a:rPr lang="en-US" dirty="0" err="1" smtClean="0"/>
              <a:t>Zoogdieren</a:t>
            </a:r>
            <a:endParaRPr lang="nl-NL" dirty="0"/>
          </a:p>
        </p:txBody>
      </p:sp>
      <p:sp>
        <p:nvSpPr>
          <p:cNvPr id="3" name="Tijdelijke aanduiding voor inhoud 2"/>
          <p:cNvSpPr>
            <a:spLocks noGrp="1"/>
          </p:cNvSpPr>
          <p:nvPr>
            <p:ph idx="1"/>
          </p:nvPr>
        </p:nvSpPr>
        <p:spPr>
          <a:xfrm>
            <a:off x="838200" y="1825625"/>
            <a:ext cx="10515600" cy="3729355"/>
          </a:xfrm>
        </p:spPr>
        <p:txBody>
          <a:bodyPr>
            <a:normAutofit/>
          </a:bodyPr>
          <a:lstStyle/>
          <a:p>
            <a:r>
              <a:rPr lang="nl-NL" dirty="0" smtClean="0"/>
              <a:t>Het paringsproces bij zoogdieren</a:t>
            </a:r>
          </a:p>
          <a:p>
            <a:pPr lvl="1" indent="-423863">
              <a:buFont typeface="Arial" panose="020B0604020202020204" pitchFamily="34" charset="0"/>
              <a:buChar char="•"/>
            </a:pPr>
            <a:r>
              <a:rPr lang="nl-NL" dirty="0" smtClean="0"/>
              <a:t>Inwendige bevruchting</a:t>
            </a:r>
          </a:p>
          <a:p>
            <a:pPr lvl="1" indent="-423863">
              <a:buFont typeface="Arial" panose="020B0604020202020204" pitchFamily="34" charset="0"/>
              <a:buChar char="•"/>
            </a:pPr>
            <a:r>
              <a:rPr lang="nl-NL" dirty="0" smtClean="0"/>
              <a:t>Vluchtdieren duurt de paring kort, vaak snel achter elkaar paren</a:t>
            </a:r>
          </a:p>
          <a:p>
            <a:pPr lvl="1" indent="-423863">
              <a:buFont typeface="Arial" panose="020B0604020202020204" pitchFamily="34" charset="0"/>
              <a:buChar char="•"/>
            </a:pPr>
            <a:r>
              <a:rPr lang="nl-NL" dirty="0" smtClean="0"/>
              <a:t>Andere dieren langere paring, soms met voorspel</a:t>
            </a:r>
          </a:p>
          <a:p>
            <a:pPr lvl="1" indent="-423863">
              <a:buFont typeface="Arial" panose="020B0604020202020204" pitchFamily="34" charset="0"/>
              <a:buChar char="•"/>
            </a:pPr>
            <a:r>
              <a:rPr lang="nl-NL" dirty="0" smtClean="0"/>
              <a:t>Paringsgedrag per dier verschillend</a:t>
            </a:r>
          </a:p>
          <a:p>
            <a:pPr lvl="1" indent="-423863">
              <a:buFont typeface="Arial" panose="020B0604020202020204" pitchFamily="34" charset="0"/>
              <a:buChar char="•"/>
            </a:pPr>
            <a:r>
              <a:rPr lang="nl-NL" dirty="0" smtClean="0"/>
              <a:t>Eicellen tijdens de paring vrijkomen heet geïnduceerde ovulatie</a:t>
            </a:r>
          </a:p>
          <a:p>
            <a:pPr lvl="1" indent="-423863">
              <a:buFont typeface="Arial" panose="020B0604020202020204" pitchFamily="34" charset="0"/>
              <a:buChar char="•"/>
            </a:pPr>
            <a:r>
              <a:rPr lang="nl-NL" dirty="0" smtClean="0"/>
              <a:t>Geïnduceerde ovulatie vaak bij solitaire dieren</a:t>
            </a:r>
            <a:endParaRPr lang="nl-NL" dirty="0"/>
          </a:p>
        </p:txBody>
      </p:sp>
      <p:sp>
        <p:nvSpPr>
          <p:cNvPr id="4" name="Tijdelijke aanduiding voor tekst 3"/>
          <p:cNvSpPr>
            <a:spLocks noGrp="1"/>
          </p:cNvSpPr>
          <p:nvPr>
            <p:ph type="body" sz="quarter" idx="13"/>
          </p:nvPr>
        </p:nvSpPr>
        <p:spPr>
          <a:xfrm>
            <a:off x="838200" y="6356350"/>
            <a:ext cx="295656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3. Paring </a:t>
            </a:r>
            <a:r>
              <a:rPr lang="en-US" dirty="0" err="1"/>
              <a:t>en</a:t>
            </a:r>
            <a:r>
              <a:rPr lang="en-US" dirty="0"/>
              <a:t> </a:t>
            </a:r>
            <a:r>
              <a:rPr lang="en-US" dirty="0" err="1"/>
              <a:t>bevruchting</a:t>
            </a:r>
            <a:endParaRPr lang="nl-NL" dirty="0"/>
          </a:p>
        </p:txBody>
      </p:sp>
    </p:spTree>
    <p:extLst>
      <p:ext uri="{BB962C8B-B14F-4D97-AF65-F5344CB8AC3E}">
        <p14:creationId xmlns:p14="http://schemas.microsoft.com/office/powerpoint/2010/main" val="999135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31520" y="365125"/>
            <a:ext cx="10847686" cy="1325563"/>
          </a:xfrm>
        </p:spPr>
        <p:txBody>
          <a:bodyPr>
            <a:normAutofit/>
          </a:bodyPr>
          <a:lstStyle/>
          <a:p>
            <a:r>
              <a:rPr lang="en-US" dirty="0"/>
              <a:t>3</a:t>
            </a:r>
            <a:r>
              <a:rPr lang="en-US" dirty="0" smtClean="0"/>
              <a:t>.3 </a:t>
            </a:r>
            <a:r>
              <a:rPr lang="en-US" dirty="0" err="1" smtClean="0"/>
              <a:t>Hond</a:t>
            </a:r>
            <a:endParaRPr lang="nl-NL" dirty="0"/>
          </a:p>
        </p:txBody>
      </p:sp>
      <p:sp>
        <p:nvSpPr>
          <p:cNvPr id="3" name="Tijdelijke aanduiding voor inhoud 2"/>
          <p:cNvSpPr>
            <a:spLocks noGrp="1"/>
          </p:cNvSpPr>
          <p:nvPr>
            <p:ph idx="1"/>
          </p:nvPr>
        </p:nvSpPr>
        <p:spPr/>
        <p:txBody>
          <a:bodyPr>
            <a:normAutofit/>
          </a:bodyPr>
          <a:lstStyle/>
          <a:p>
            <a:r>
              <a:rPr lang="nl-NL" dirty="0" smtClean="0"/>
              <a:t>Verloop paring hond</a:t>
            </a:r>
          </a:p>
          <a:p>
            <a:pPr lvl="1" indent="-423863">
              <a:buFont typeface="Arial" panose="020B0604020202020204" pitchFamily="34" charset="0"/>
              <a:buChar char="•"/>
            </a:pPr>
            <a:r>
              <a:rPr lang="nl-NL" dirty="0" smtClean="0"/>
              <a:t>Teef naar de reu toe</a:t>
            </a:r>
          </a:p>
          <a:p>
            <a:pPr lvl="1" indent="-423863">
              <a:buFont typeface="Arial" panose="020B0604020202020204" pitchFamily="34" charset="0"/>
              <a:buChar char="•"/>
            </a:pPr>
            <a:r>
              <a:rPr lang="nl-NL" dirty="0" smtClean="0"/>
              <a:t>Voorspel is speelgedrag</a:t>
            </a:r>
          </a:p>
          <a:p>
            <a:pPr lvl="1" indent="-423863">
              <a:buFont typeface="Arial" panose="020B0604020202020204" pitchFamily="34" charset="0"/>
              <a:buChar char="•"/>
            </a:pPr>
            <a:r>
              <a:rPr lang="nl-NL" dirty="0" smtClean="0"/>
              <a:t>Sta-reflex teef dan klaar voor dekking</a:t>
            </a:r>
          </a:p>
          <a:p>
            <a:pPr lvl="1" indent="-423863">
              <a:buFont typeface="Arial" panose="020B0604020202020204" pitchFamily="34" charset="0"/>
              <a:buChar char="•"/>
            </a:pPr>
            <a:r>
              <a:rPr lang="nl-NL" dirty="0" smtClean="0"/>
              <a:t>Na zaadlozing staan de dieren gekoppeld</a:t>
            </a:r>
          </a:p>
          <a:p>
            <a:pPr lvl="1" indent="-423863">
              <a:buFont typeface="Arial" panose="020B0604020202020204" pitchFamily="34" charset="0"/>
              <a:buChar char="•"/>
            </a:pPr>
            <a:r>
              <a:rPr lang="nl-NL" dirty="0" smtClean="0"/>
              <a:t>Koppelen kan 20 – 30 minuten duren</a:t>
            </a:r>
          </a:p>
          <a:p>
            <a:pPr lvl="1" indent="-423863">
              <a:buFont typeface="Arial" panose="020B0604020202020204" pitchFamily="34" charset="0"/>
              <a:buChar char="•"/>
            </a:pPr>
            <a:r>
              <a:rPr lang="nl-NL" dirty="0" smtClean="0"/>
              <a:t>Voorkomen dat sperma wegloopt</a:t>
            </a:r>
          </a:p>
          <a:p>
            <a:pPr marL="0" indent="0">
              <a:buNone/>
            </a:pPr>
            <a:endParaRPr lang="nl-NL" dirty="0" smtClean="0"/>
          </a:p>
          <a:p>
            <a:pPr marL="0" indent="0">
              <a:buNone/>
            </a:pPr>
            <a:endParaRPr lang="nl-NL" dirty="0" smtClean="0"/>
          </a:p>
        </p:txBody>
      </p:sp>
      <p:sp>
        <p:nvSpPr>
          <p:cNvPr id="4" name="Tijdelijke aanduiding voor tekst 3"/>
          <p:cNvSpPr>
            <a:spLocks noGrp="1"/>
          </p:cNvSpPr>
          <p:nvPr>
            <p:ph type="body" sz="quarter" idx="13"/>
          </p:nvPr>
        </p:nvSpPr>
        <p:spPr>
          <a:xfrm>
            <a:off x="838200" y="6356350"/>
            <a:ext cx="299085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3. Paring </a:t>
            </a:r>
            <a:r>
              <a:rPr lang="en-US" dirty="0" err="1"/>
              <a:t>en</a:t>
            </a:r>
            <a:r>
              <a:rPr lang="en-US" dirty="0"/>
              <a:t> </a:t>
            </a:r>
            <a:r>
              <a:rPr lang="en-US" dirty="0" err="1"/>
              <a:t>bevruchting</a:t>
            </a:r>
            <a:endParaRPr lang="nl-NL" dirty="0"/>
          </a:p>
        </p:txBody>
      </p:sp>
    </p:spTree>
    <p:extLst>
      <p:ext uri="{BB962C8B-B14F-4D97-AF65-F5344CB8AC3E}">
        <p14:creationId xmlns:p14="http://schemas.microsoft.com/office/powerpoint/2010/main" val="3238267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3</a:t>
            </a:r>
            <a:r>
              <a:rPr lang="en-US" dirty="0" smtClean="0"/>
              <a:t>.4 Kat</a:t>
            </a:r>
            <a:endParaRPr lang="nl-NL" dirty="0"/>
          </a:p>
        </p:txBody>
      </p:sp>
      <p:sp>
        <p:nvSpPr>
          <p:cNvPr id="3" name="Tijdelijke aanduiding voor inhoud 2"/>
          <p:cNvSpPr>
            <a:spLocks noGrp="1"/>
          </p:cNvSpPr>
          <p:nvPr>
            <p:ph idx="1"/>
          </p:nvPr>
        </p:nvSpPr>
        <p:spPr/>
        <p:txBody>
          <a:bodyPr>
            <a:normAutofit/>
          </a:bodyPr>
          <a:lstStyle/>
          <a:p>
            <a:r>
              <a:rPr lang="nl-NL" dirty="0" smtClean="0"/>
              <a:t>Verloop paring kat</a:t>
            </a:r>
          </a:p>
          <a:p>
            <a:pPr lvl="1" indent="-423863">
              <a:buFont typeface="Arial" panose="020B0604020202020204" pitchFamily="34" charset="0"/>
              <a:buChar char="•"/>
            </a:pPr>
            <a:r>
              <a:rPr lang="nl-NL" dirty="0" smtClean="0"/>
              <a:t>Kater vangt geur via orgaan van </a:t>
            </a:r>
            <a:r>
              <a:rPr lang="nl-NL" dirty="0" err="1" smtClean="0"/>
              <a:t>Jacobson</a:t>
            </a:r>
            <a:r>
              <a:rPr lang="nl-NL" dirty="0" smtClean="0"/>
              <a:t> op (flemen)</a:t>
            </a:r>
          </a:p>
          <a:p>
            <a:pPr lvl="1" indent="-423863">
              <a:buFont typeface="Arial" panose="020B0604020202020204" pitchFamily="34" charset="0"/>
              <a:buChar char="•"/>
            </a:pPr>
            <a:r>
              <a:rPr lang="nl-NL" dirty="0" smtClean="0"/>
              <a:t>Kater benaderd poes voorzichtig en maakt geluidjes</a:t>
            </a:r>
          </a:p>
          <a:p>
            <a:pPr lvl="1" indent="-423863">
              <a:buFont typeface="Arial" panose="020B0604020202020204" pitchFamily="34" charset="0"/>
              <a:buChar char="•"/>
            </a:pPr>
            <a:r>
              <a:rPr lang="nl-NL" dirty="0" smtClean="0"/>
              <a:t>Kater bijt poes in nek en klimt op haar</a:t>
            </a:r>
          </a:p>
          <a:p>
            <a:pPr lvl="1" indent="-423863">
              <a:buFont typeface="Arial" panose="020B0604020202020204" pitchFamily="34" charset="0"/>
              <a:buChar char="•"/>
            </a:pPr>
            <a:r>
              <a:rPr lang="nl-NL" dirty="0" smtClean="0"/>
              <a:t>Poes gaat in </a:t>
            </a:r>
            <a:r>
              <a:rPr lang="nl-NL" dirty="0" err="1" smtClean="0"/>
              <a:t>dekpositie</a:t>
            </a:r>
            <a:r>
              <a:rPr lang="nl-NL" dirty="0" smtClean="0"/>
              <a:t> (lordosis)</a:t>
            </a:r>
          </a:p>
          <a:p>
            <a:pPr lvl="1" indent="-423863">
              <a:buFont typeface="Arial" panose="020B0604020202020204" pitchFamily="34" charset="0"/>
              <a:buChar char="•"/>
            </a:pPr>
            <a:r>
              <a:rPr lang="nl-NL" dirty="0" smtClean="0"/>
              <a:t>Kater penis met weekhaakjes voor pijnprikkel</a:t>
            </a:r>
          </a:p>
          <a:p>
            <a:pPr lvl="1" indent="-423863">
              <a:buFont typeface="Arial" panose="020B0604020202020204" pitchFamily="34" charset="0"/>
              <a:buChar char="•"/>
            </a:pPr>
            <a:r>
              <a:rPr lang="nl-NL" dirty="0" smtClean="0"/>
              <a:t>Ovulatie poes komt op gang door pijnprikkel</a:t>
            </a:r>
          </a:p>
          <a:p>
            <a:pPr lvl="1" indent="-423863">
              <a:buFont typeface="Arial" panose="020B0604020202020204" pitchFamily="34" charset="0"/>
              <a:buChar char="•"/>
            </a:pPr>
            <a:r>
              <a:rPr lang="nl-NL" dirty="0" smtClean="0"/>
              <a:t>Poes maakt zich agressief los van kater</a:t>
            </a:r>
          </a:p>
          <a:p>
            <a:pPr lvl="1" indent="-423863">
              <a:buFont typeface="Arial" panose="020B0604020202020204" pitchFamily="34" charset="0"/>
              <a:buChar char="•"/>
            </a:pPr>
            <a:r>
              <a:rPr lang="nl-NL" dirty="0" smtClean="0"/>
              <a:t>Paring vindt meerdere malen plaats</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302514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a:xfrm>
            <a:off x="8610600" y="6379264"/>
            <a:ext cx="2743200" cy="365125"/>
          </a:xfrm>
        </p:spPr>
        <p:txBody>
          <a:bodyPr/>
          <a:lstStyle/>
          <a:p>
            <a:r>
              <a:rPr lang="en-US" dirty="0"/>
              <a:t>3. Paring </a:t>
            </a:r>
            <a:r>
              <a:rPr lang="en-US" dirty="0" err="1"/>
              <a:t>en</a:t>
            </a:r>
            <a:r>
              <a:rPr lang="en-US" dirty="0"/>
              <a:t> </a:t>
            </a:r>
            <a:r>
              <a:rPr lang="en-US" dirty="0" err="1"/>
              <a:t>bevruchting</a:t>
            </a:r>
            <a:endParaRPr lang="nl-NL" dirty="0"/>
          </a:p>
        </p:txBody>
      </p:sp>
    </p:spTree>
    <p:extLst>
      <p:ext uri="{BB962C8B-B14F-4D97-AF65-F5344CB8AC3E}">
        <p14:creationId xmlns:p14="http://schemas.microsoft.com/office/powerpoint/2010/main" val="18073835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3</a:t>
            </a:r>
            <a:r>
              <a:rPr lang="en-US" dirty="0" smtClean="0"/>
              <a:t>.5 </a:t>
            </a:r>
            <a:r>
              <a:rPr lang="en-US" dirty="0" err="1" smtClean="0"/>
              <a:t>Konijn</a:t>
            </a:r>
            <a:endParaRPr lang="nl-NL" dirty="0"/>
          </a:p>
        </p:txBody>
      </p:sp>
      <p:sp>
        <p:nvSpPr>
          <p:cNvPr id="3" name="Tijdelijke aanduiding voor inhoud 2"/>
          <p:cNvSpPr>
            <a:spLocks noGrp="1"/>
          </p:cNvSpPr>
          <p:nvPr>
            <p:ph idx="1"/>
          </p:nvPr>
        </p:nvSpPr>
        <p:spPr/>
        <p:txBody>
          <a:bodyPr>
            <a:normAutofit/>
          </a:bodyPr>
          <a:lstStyle/>
          <a:p>
            <a:r>
              <a:rPr lang="nl-NL" dirty="0" smtClean="0"/>
              <a:t>Verloop paring konijn</a:t>
            </a:r>
          </a:p>
          <a:p>
            <a:pPr lvl="1" indent="-423863">
              <a:buFont typeface="Arial" panose="020B0604020202020204" pitchFamily="34" charset="0"/>
              <a:buChar char="•"/>
            </a:pPr>
            <a:r>
              <a:rPr lang="nl-NL" dirty="0" smtClean="0"/>
              <a:t>Door dekking geïnduceerde ovulatie</a:t>
            </a:r>
          </a:p>
          <a:p>
            <a:pPr lvl="1" indent="-423863">
              <a:buFont typeface="Arial" panose="020B0604020202020204" pitchFamily="34" charset="0"/>
              <a:buChar char="•"/>
            </a:pPr>
            <a:r>
              <a:rPr lang="nl-NL" dirty="0" smtClean="0">
                <a:hlinkClick r:id="rId3"/>
              </a:rPr>
              <a:t>Dekking</a:t>
            </a:r>
            <a:r>
              <a:rPr lang="nl-NL" dirty="0" smtClean="0"/>
              <a:t> verloopt snel</a:t>
            </a:r>
          </a:p>
          <a:p>
            <a:pPr lvl="1" indent="-423863">
              <a:buFont typeface="Arial" panose="020B0604020202020204" pitchFamily="34" charset="0"/>
              <a:buChar char="•"/>
            </a:pPr>
            <a:r>
              <a:rPr lang="nl-NL" dirty="0" smtClean="0"/>
              <a:t>Rammelaar rent achter voedster aan</a:t>
            </a:r>
          </a:p>
          <a:p>
            <a:pPr lvl="1" indent="-423863">
              <a:buFont typeface="Arial" panose="020B0604020202020204" pitchFamily="34" charset="0"/>
              <a:buChar char="•"/>
            </a:pPr>
            <a:r>
              <a:rPr lang="nl-NL" dirty="0" smtClean="0"/>
              <a:t>Bij zaadlozing maakt rammelaar knorrend geluid en sluit ogen</a:t>
            </a:r>
          </a:p>
          <a:p>
            <a:pPr lvl="1" indent="-423863">
              <a:buFont typeface="Arial" panose="020B0604020202020204" pitchFamily="34" charset="0"/>
              <a:buChar char="•"/>
            </a:pPr>
            <a:r>
              <a:rPr lang="nl-NL" dirty="0" smtClean="0"/>
              <a:t>Rammelaar valt van voedster af (zijdelings of op rug)</a:t>
            </a:r>
          </a:p>
          <a:p>
            <a:pPr lvl="1" indent="-423863">
              <a:buFont typeface="Arial" panose="020B0604020202020204" pitchFamily="34" charset="0"/>
              <a:buChar char="•"/>
            </a:pPr>
            <a:r>
              <a:rPr lang="nl-NL" dirty="0" smtClean="0"/>
              <a:t>Eisprong 10 tot 12 uur na dekking</a:t>
            </a:r>
          </a:p>
          <a:p>
            <a:pPr marL="0" indent="0">
              <a:buNone/>
            </a:pPr>
            <a:endParaRPr lang="nl-NL" dirty="0" smtClean="0"/>
          </a:p>
        </p:txBody>
      </p:sp>
      <p:sp>
        <p:nvSpPr>
          <p:cNvPr id="4" name="Tijdelijke aanduiding voor tekst 3"/>
          <p:cNvSpPr>
            <a:spLocks noGrp="1"/>
          </p:cNvSpPr>
          <p:nvPr>
            <p:ph type="body" sz="quarter" idx="13"/>
          </p:nvPr>
        </p:nvSpPr>
        <p:spPr>
          <a:xfrm>
            <a:off x="838200" y="6356350"/>
            <a:ext cx="2967990" cy="365125"/>
          </a:xfrm>
        </p:spPr>
        <p:txBody>
          <a:bodyPr/>
          <a:lstStyle/>
          <a:p>
            <a:r>
              <a:rPr lang="en-US" dirty="0" err="1" smtClean="0"/>
              <a:t>Natuurlijke</a:t>
            </a:r>
            <a:r>
              <a:rPr lang="en-US" dirty="0" smtClean="0"/>
              <a:t> </a:t>
            </a:r>
            <a:r>
              <a:rPr lang="en-US" dirty="0" err="1"/>
              <a:t>v</a:t>
            </a:r>
            <a:r>
              <a:rPr lang="en-US" dirty="0" err="1" smtClean="0"/>
              <a:t>oortplanting</a:t>
            </a:r>
            <a:r>
              <a:rPr lang="en-US" dirty="0" smtClean="0"/>
              <a:t> </a:t>
            </a:r>
            <a:r>
              <a:rPr lang="en-US" dirty="0" err="1"/>
              <a:t>en</a:t>
            </a:r>
            <a:r>
              <a:rPr lang="en-US" dirty="0"/>
              <a:t> </a:t>
            </a:r>
            <a:r>
              <a:rPr lang="en-US" dirty="0" err="1"/>
              <a:t>anatomie</a:t>
            </a:r>
            <a:endParaRPr lang="nl-NL" dirty="0"/>
          </a:p>
        </p:txBody>
      </p:sp>
      <p:sp>
        <p:nvSpPr>
          <p:cNvPr id="5" name="Tijdelijke aanduiding voor tekst 4"/>
          <p:cNvSpPr>
            <a:spLocks noGrp="1"/>
          </p:cNvSpPr>
          <p:nvPr>
            <p:ph type="body" sz="quarter" idx="14"/>
          </p:nvPr>
        </p:nvSpPr>
        <p:spPr/>
        <p:txBody>
          <a:bodyPr/>
          <a:lstStyle/>
          <a:p>
            <a:r>
              <a:rPr lang="en-US" dirty="0"/>
              <a:t>3. Paring </a:t>
            </a:r>
            <a:r>
              <a:rPr lang="en-US" dirty="0" err="1"/>
              <a:t>en</a:t>
            </a:r>
            <a:r>
              <a:rPr lang="en-US" dirty="0"/>
              <a:t> </a:t>
            </a:r>
            <a:r>
              <a:rPr lang="en-US" dirty="0" err="1"/>
              <a:t>bevruchting</a:t>
            </a:r>
            <a:endParaRPr lang="nl-NL" dirty="0"/>
          </a:p>
        </p:txBody>
      </p:sp>
    </p:spTree>
    <p:extLst>
      <p:ext uri="{BB962C8B-B14F-4D97-AF65-F5344CB8AC3E}">
        <p14:creationId xmlns:p14="http://schemas.microsoft.com/office/powerpoint/2010/main" val="2602207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name="Template Ontwikkelcentrum" id="{58AA8E0B-BC53-5947-8014-EFF79423B6D5}" vid="{65046F71-7F92-7648-9609-8E30722A779F}"/>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name="Template Ontwikkelcentrum" id="{58AA8E0B-BC53-5947-8014-EFF79423B6D5}" vid="{65046F71-7F92-7648-9609-8E30722A779F}"/>
    </a:ext>
  </a:ext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Ontwikkelcentrum</Template>
  <TotalTime>30</TotalTime>
  <Words>1915</Words>
  <Application>Microsoft Office PowerPoint</Application>
  <PresentationFormat>Breedbeeld</PresentationFormat>
  <Paragraphs>413</Paragraphs>
  <Slides>34</Slides>
  <Notes>31</Notes>
  <HiddenSlides>0</HiddenSlides>
  <MMClips>0</MMClips>
  <ScaleCrop>false</ScaleCrop>
  <HeadingPairs>
    <vt:vector size="6" baseType="variant">
      <vt:variant>
        <vt:lpstr>Gebruikte lettertypen</vt:lpstr>
      </vt:variant>
      <vt:variant>
        <vt:i4>6</vt:i4>
      </vt:variant>
      <vt:variant>
        <vt:lpstr>Thema</vt:lpstr>
      </vt:variant>
      <vt:variant>
        <vt:i4>3</vt:i4>
      </vt:variant>
      <vt:variant>
        <vt:lpstr>Diatitels</vt:lpstr>
      </vt:variant>
      <vt:variant>
        <vt:i4>34</vt:i4>
      </vt:variant>
    </vt:vector>
  </HeadingPairs>
  <TitlesOfParts>
    <vt:vector size="43" baseType="lpstr">
      <vt:lpstr>Arial</vt:lpstr>
      <vt:lpstr>Avenir Book</vt:lpstr>
      <vt:lpstr>Calibri</vt:lpstr>
      <vt:lpstr>Calibri Light</vt:lpstr>
      <vt:lpstr>DIN Condensed</vt:lpstr>
      <vt:lpstr>Wingdings</vt:lpstr>
      <vt:lpstr>Office-thema</vt:lpstr>
      <vt:lpstr>Aangepast ontwerp</vt:lpstr>
      <vt:lpstr>1_Office-thema</vt:lpstr>
      <vt:lpstr>Natuurlijke voortplanting en anatomie</vt:lpstr>
      <vt:lpstr>Voor de vakantie</vt:lpstr>
      <vt:lpstr>Natuurlijke voortplanting en anatomie</vt:lpstr>
      <vt:lpstr>3. Paring en bevruchting</vt:lpstr>
      <vt:lpstr>3.1 Oriëntatie </vt:lpstr>
      <vt:lpstr>3.2 Zoogdieren</vt:lpstr>
      <vt:lpstr>3.3 Hond</vt:lpstr>
      <vt:lpstr>3.4 Kat</vt:lpstr>
      <vt:lpstr>3.5 Konijn</vt:lpstr>
      <vt:lpstr>3.6 Cavia en hamster</vt:lpstr>
      <vt:lpstr>3.6 Cavia en hamster</vt:lpstr>
      <vt:lpstr>3.7 Vogels</vt:lpstr>
      <vt:lpstr>3.8 Vissen, amfibieën en reptielen</vt:lpstr>
      <vt:lpstr>Verwerkingsvragen</vt:lpstr>
      <vt:lpstr>Natuurlijke voortplanting en anatomie</vt:lpstr>
      <vt:lpstr>4. Dracht en geboorte</vt:lpstr>
      <vt:lpstr>4.1 Oriëntatie </vt:lpstr>
      <vt:lpstr>4.2 De lengte van de dracht  en het aantal jongen</vt:lpstr>
      <vt:lpstr>4.3 De embryonale  ontwikkeling bij zoogdieren</vt:lpstr>
      <vt:lpstr>4.3 De embryonale  ontwikkeling bij zoogdieren</vt:lpstr>
      <vt:lpstr>4.4 Geboorte</vt:lpstr>
      <vt:lpstr>4.4 Geboorte</vt:lpstr>
      <vt:lpstr>4.5 Hond</vt:lpstr>
      <vt:lpstr>4.6 Kat</vt:lpstr>
      <vt:lpstr>4.7 Konijn</vt:lpstr>
      <vt:lpstr>4.7 Konijn</vt:lpstr>
      <vt:lpstr>4.8 Vogels</vt:lpstr>
      <vt:lpstr>4.8 Vogels</vt:lpstr>
      <vt:lpstr>4.8 Vogels</vt:lpstr>
      <vt:lpstr>4.9 Vissen, amfibieën  en reptielen</vt:lpstr>
      <vt:lpstr>4.9 Vissen, amfibieën         en reptielen</vt:lpstr>
      <vt:lpstr>Stellingen</vt:lpstr>
      <vt:lpstr>Opdracht Voortplanting</vt:lpstr>
      <vt:lpstr>Toets</vt:lpstr>
    </vt:vector>
  </TitlesOfParts>
  <Company>Corporate Desktop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Marian Oskam</dc:creator>
  <cp:lastModifiedBy>Lotte van Geel</cp:lastModifiedBy>
  <cp:revision>116</cp:revision>
  <dcterms:created xsi:type="dcterms:W3CDTF">2018-01-29T13:04:35Z</dcterms:created>
  <dcterms:modified xsi:type="dcterms:W3CDTF">2020-01-04T12:55:00Z</dcterms:modified>
</cp:coreProperties>
</file>